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2" r:id="rId3"/>
    <p:sldId id="257" r:id="rId4"/>
    <p:sldId id="261" r:id="rId5"/>
    <p:sldId id="258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5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16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88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7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1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7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3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0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2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96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3561F-54DC-4B90-A17C-642635902A6C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C4736-891B-475C-AD37-AE83CA84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7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kalix.club/uploads/posts/2022-12/thumbs/1671712939_kalix-club-p-lesnoi-fon-dlya-prezentatsii-vkontakte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0" y="1996224"/>
            <a:ext cx="3059593" cy="2846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978" flipH="1">
            <a:off x="403834" y="4743663"/>
            <a:ext cx="4461655" cy="11538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2322" y="497326"/>
            <a:ext cx="6043940" cy="2204102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Плазуни</a:t>
            </a:r>
            <a:br>
              <a:rPr lang="uk-UA" sz="96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</a:br>
            <a:r>
              <a:rPr lang="uk-UA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(рептилії) </a:t>
            </a:r>
            <a:endParaRPr lang="ru-RU" sz="96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68" y="4842283"/>
            <a:ext cx="2717277" cy="17411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4951" y="3377505"/>
            <a:ext cx="26677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latin typeface="Bookman Old Style" panose="02050604050505020204" pitchFamily="18" charset="0"/>
              </a:rPr>
              <a:t>Я досліджую світ</a:t>
            </a:r>
          </a:p>
          <a:p>
            <a:pPr algn="ctr"/>
            <a:r>
              <a:rPr lang="uk-UA" sz="2000" b="1" dirty="0" smtClean="0">
                <a:latin typeface="Bookman Old Style" panose="02050604050505020204" pitchFamily="18" charset="0"/>
              </a:rPr>
              <a:t>3 </a:t>
            </a:r>
            <a:r>
              <a:rPr lang="uk-UA" sz="2000" b="1" dirty="0" smtClean="0">
                <a:latin typeface="Bookman Old Style" panose="02050604050505020204" pitchFamily="18" charset="0"/>
              </a:rPr>
              <a:t>клас</a:t>
            </a:r>
          </a:p>
          <a:p>
            <a:pPr algn="ctr"/>
            <a:r>
              <a:rPr lang="uk-UA" sz="2000" b="1" dirty="0" smtClean="0">
                <a:latin typeface="Bookman Old Style" panose="02050604050505020204" pitchFamily="18" charset="0"/>
              </a:rPr>
              <a:t>Стецюк Ольга</a:t>
            </a:r>
          </a:p>
          <a:p>
            <a:pPr algn="ctr"/>
            <a:endParaRPr lang="uk-UA" sz="2000" b="1" dirty="0" smtClean="0"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707" y="1718796"/>
            <a:ext cx="1002416" cy="21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059" y="231820"/>
            <a:ext cx="8319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Bookman Old Style" panose="02050604050505020204" pitchFamily="18" charset="0"/>
              </a:rPr>
              <a:t>Плазуни дуже різні за зовнішнім виглядом, будовою, забарвленням тіла.</a:t>
            </a:r>
            <a:endParaRPr lang="ru-RU" sz="44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61" y="2400748"/>
            <a:ext cx="2641096" cy="1727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0" b="6591"/>
          <a:stretch/>
        </p:blipFill>
        <p:spPr>
          <a:xfrm>
            <a:off x="1785738" y="2575775"/>
            <a:ext cx="3048264" cy="1571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9129"/>
          <a:stretch/>
        </p:blipFill>
        <p:spPr>
          <a:xfrm>
            <a:off x="257438" y="4662152"/>
            <a:ext cx="3361526" cy="1661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02" y="4558490"/>
            <a:ext cx="4537916" cy="12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749" y="244699"/>
            <a:ext cx="8332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Bookman Old Style" panose="02050604050505020204" pitchFamily="18" charset="0"/>
              </a:rPr>
              <a:t>Так, у крокодилів, черепах, ящірок є чотири ноги, а у змій ніг немає.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91" y="2183691"/>
            <a:ext cx="3235585" cy="1679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7161" b="9027"/>
          <a:stretch/>
        </p:blipFill>
        <p:spPr>
          <a:xfrm>
            <a:off x="135515" y="3925616"/>
            <a:ext cx="4553969" cy="2582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5735" r="5270" b="6239"/>
          <a:stretch/>
        </p:blipFill>
        <p:spPr>
          <a:xfrm>
            <a:off x="4836869" y="1497484"/>
            <a:ext cx="3593205" cy="2730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69" y="4147271"/>
            <a:ext cx="3506978" cy="2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6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0" y="0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093" y="296214"/>
            <a:ext cx="8422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atin typeface="Bookman Old Style" panose="02050604050505020204" pitchFamily="18" charset="0"/>
              </a:rPr>
              <a:t>У черепах тіло вкрите міцним панциром, який захищає їх від ворогів. 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4" y="2484267"/>
            <a:ext cx="5937160" cy="397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46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14" y="399244"/>
            <a:ext cx="820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Гра «Плазуни, залишіться!» </a:t>
            </a:r>
            <a:endParaRPr lang="ru-RU" sz="4000" b="1" i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13" y="4542158"/>
            <a:ext cx="3916326" cy="1489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8" y="867029"/>
            <a:ext cx="3207344" cy="3207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6109" r="15727" b="33038"/>
          <a:stretch/>
        </p:blipFill>
        <p:spPr>
          <a:xfrm>
            <a:off x="3900780" y="1381494"/>
            <a:ext cx="3747753" cy="224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96" y="3935181"/>
            <a:ext cx="2398576" cy="20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1" y="914400"/>
            <a:ext cx="3892501" cy="2446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7129"/>
          <a:stretch/>
        </p:blipFill>
        <p:spPr>
          <a:xfrm>
            <a:off x="4481848" y="3271234"/>
            <a:ext cx="3364561" cy="2543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8" y="3806365"/>
            <a:ext cx="2741889" cy="2339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6692" r="6051" b="6761"/>
          <a:stretch/>
        </p:blipFill>
        <p:spPr>
          <a:xfrm>
            <a:off x="5454712" y="500029"/>
            <a:ext cx="3161254" cy="22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771" y="425003"/>
            <a:ext cx="8152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Bookman Old Style" panose="02050604050505020204" pitchFamily="18" charset="0"/>
              </a:rPr>
              <a:t>Чим живляться плазуни?</a:t>
            </a:r>
          </a:p>
          <a:p>
            <a:r>
              <a:rPr lang="uk-UA" sz="4400" b="1" dirty="0" smtClean="0">
                <a:latin typeface="Bookman Old Style" panose="02050604050505020204" pitchFamily="18" charset="0"/>
              </a:rPr>
              <a:t>Ящірки і змії поїдають комах, </a:t>
            </a:r>
            <a:r>
              <a:rPr lang="uk-UA" sz="4400" b="1" dirty="0" err="1" smtClean="0">
                <a:latin typeface="Bookman Old Style" panose="02050604050505020204" pitchFamily="18" charset="0"/>
              </a:rPr>
              <a:t>мишей</a:t>
            </a:r>
            <a:r>
              <a:rPr lang="uk-UA" sz="4400" b="1" dirty="0" smtClean="0">
                <a:latin typeface="Bookman Old Style" panose="02050604050505020204" pitchFamily="18" charset="0"/>
              </a:rPr>
              <a:t>, слимаків.</a:t>
            </a:r>
            <a:endParaRPr lang="ru-RU" sz="44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60" y="2636387"/>
            <a:ext cx="2295907" cy="3316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1" y="2597887"/>
            <a:ext cx="3992956" cy="2140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58" y="3823975"/>
            <a:ext cx="3335881" cy="25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771" y="193183"/>
            <a:ext cx="8371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Bookman Old Style" panose="02050604050505020204" pitchFamily="18" charset="0"/>
              </a:rPr>
              <a:t>Більшість черепах живиться рослинами, а от крокодили полюють на птахів, звірів та інших тварин.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17" y="2167839"/>
            <a:ext cx="4026597" cy="2197493"/>
          </a:xfrm>
          <a:prstGeom prst="rect">
            <a:avLst/>
          </a:prstGeom>
        </p:spPr>
      </p:pic>
      <p:pic>
        <p:nvPicPr>
          <p:cNvPr id="3074" name="Picture 2" descr="Крокодил Пнг - PNG Al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16311"/>
          <a:stretch/>
        </p:blipFill>
        <p:spPr bwMode="auto">
          <a:xfrm>
            <a:off x="231313" y="3428998"/>
            <a:ext cx="5783911" cy="311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13" y="382011"/>
            <a:ext cx="820384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Плазуни – дуже корисні тварини. </a:t>
            </a:r>
          </a:p>
          <a:p>
            <a:r>
              <a:rPr lang="uk-UA" sz="4000" b="1" dirty="0" smtClean="0">
                <a:latin typeface="Bookman Old Style" panose="02050604050505020204" pitchFamily="18" charset="0"/>
              </a:rPr>
              <a:t>Ящірки і змії, поїдаючи  ко-мах, </a:t>
            </a:r>
            <a:r>
              <a:rPr lang="uk-UA" sz="4000" b="1" dirty="0" err="1" smtClean="0">
                <a:latin typeface="Bookman Old Style" panose="02050604050505020204" pitchFamily="18" charset="0"/>
              </a:rPr>
              <a:t>мишей</a:t>
            </a:r>
            <a:r>
              <a:rPr lang="uk-UA" sz="4000" b="1" dirty="0" smtClean="0">
                <a:latin typeface="Bookman Old Style" panose="02050604050505020204" pitchFamily="18" charset="0"/>
              </a:rPr>
              <a:t> та слимаків, знищують багато </a:t>
            </a:r>
            <a:r>
              <a:rPr lang="uk-UA" sz="4000" b="1" dirty="0" err="1" smtClean="0">
                <a:latin typeface="Bookman Old Style" panose="02050604050505020204" pitchFamily="18" charset="0"/>
              </a:rPr>
              <a:t>шкідни-ків</a:t>
            </a:r>
            <a:r>
              <a:rPr lang="uk-UA" sz="4000" b="1" dirty="0" smtClean="0">
                <a:latin typeface="Bookman Old Style" panose="02050604050505020204" pitchFamily="18" charset="0"/>
              </a:rPr>
              <a:t>. </a:t>
            </a:r>
          </a:p>
          <a:p>
            <a:r>
              <a:rPr lang="uk-UA" sz="4000" b="1" dirty="0" smtClean="0">
                <a:latin typeface="Bookman Old Style" panose="02050604050505020204" pitchFamily="18" charset="0"/>
              </a:rPr>
              <a:t>М’ясо і яйця деяких черепах і крокодилів </a:t>
            </a:r>
            <a:r>
              <a:rPr lang="uk-UA" sz="4000" b="1" dirty="0" err="1" smtClean="0">
                <a:latin typeface="Bookman Old Style" panose="02050604050505020204" pitchFamily="18" charset="0"/>
              </a:rPr>
              <a:t>використо-вують</a:t>
            </a:r>
            <a:r>
              <a:rPr lang="uk-UA" sz="4000" b="1" dirty="0" smtClean="0">
                <a:latin typeface="Bookman Old Style" panose="02050604050505020204" pitchFamily="18" charset="0"/>
              </a:rPr>
              <a:t> в їжу.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7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32" y="257577"/>
            <a:ext cx="8165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Bookman Old Style" panose="02050604050505020204" pitchFamily="18" charset="0"/>
              </a:rPr>
              <a:t>Зі шкіри змій і крокодилів шиють взуття, сумки. Отруту змій використовують для виготовлення ліків.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Пошив сумки | Пошив из кожи крокоди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08" y="1910114"/>
            <a:ext cx="3054290" cy="182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шив обуви | Пошив из кожи крокоди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08" y="3856227"/>
            <a:ext cx="2581710" cy="25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Зміїний отрута допоможе лікувати рак і діабе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2" y="2922700"/>
            <a:ext cx="4657122" cy="297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ин содержит это изображение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62"/>
          <a:stretch/>
        </p:blipFill>
        <p:spPr bwMode="auto">
          <a:xfrm>
            <a:off x="-1" y="0"/>
            <a:ext cx="9144001" cy="68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znaj.ua/crops/9e9795/620x0/1/0/2018/11/20/ZoaTx8ZTTjJhuHCAVnhdV279up7DSJ9ciHdqAJC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 b="5697"/>
          <a:stretch/>
        </p:blipFill>
        <p:spPr bwMode="auto">
          <a:xfrm>
            <a:off x="4315451" y="3232597"/>
            <a:ext cx="4558093" cy="27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895" y="202566"/>
            <a:ext cx="85966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Неподалік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від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Мадагаскару на невеликому </a:t>
            </a:r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афри-канському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острові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виявили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самого 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маленького 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хамелеона на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планеті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. </a:t>
            </a:r>
            <a:r>
              <a:rPr lang="uk-UA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Його довжина </a:t>
            </a:r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всього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29мм.  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А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довжина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самого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тіла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становить 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16мм.</a:t>
            </a:r>
          </a:p>
          <a:p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Це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складно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уявити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, але вони без 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проблем </a:t>
            </a:r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помі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-</a:t>
            </a:r>
          </a:p>
          <a:p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Щаються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на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головці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сірника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і </a:t>
            </a:r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балансують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на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пальці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людини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Варто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відзначити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що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це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не </a:t>
            </a:r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тіль-ки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найменший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хамелеон, але і </a:t>
            </a:r>
            <a:r>
              <a:rPr lang="ru-RU" sz="2400" b="1" dirty="0" err="1" smtClean="0">
                <a:solidFill>
                  <a:srgbClr val="212529"/>
                </a:solidFill>
                <a:latin typeface="Bookman Old Style" panose="02050604050505020204" pitchFamily="18" charset="0"/>
              </a:rPr>
              <a:t>найменша</a:t>
            </a:r>
            <a:r>
              <a:rPr lang="ru-RU" sz="2400" b="1" dirty="0" smtClean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рептилія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Bookman Old Style" panose="02050604050505020204" pitchFamily="18" charset="0"/>
              </a:rPr>
              <a:t>планети</a:t>
            </a:r>
            <a:r>
              <a:rPr lang="ru-RU" sz="2400" b="1" dirty="0">
                <a:solidFill>
                  <a:srgbClr val="212529"/>
                </a:solidFill>
                <a:latin typeface="Bookman Old Style" panose="02050604050505020204" pitchFamily="18" charset="0"/>
              </a:rPr>
              <a:t>.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https://znaj.ua/crops/6441f3/620x0/1/0/2018/11/20/lPfDmHuzAk7aE3K2uFKm78nsHmMCC48E5XnWqbph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1"/>
          <a:stretch/>
        </p:blipFill>
        <p:spPr bwMode="auto">
          <a:xfrm>
            <a:off x="200423" y="4032800"/>
            <a:ext cx="4351456" cy="2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8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786389" y="463639"/>
            <a:ext cx="51644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Синоптик</a:t>
            </a:r>
          </a:p>
          <a:p>
            <a:pPr algn="ctr"/>
            <a:r>
              <a:rPr lang="uk-UA" sz="5400" b="1" dirty="0">
                <a:latin typeface="Bookman Old Style" panose="02050604050505020204" pitchFamily="18" charset="0"/>
              </a:rPr>
              <a:t>с</a:t>
            </a:r>
            <a:r>
              <a:rPr lang="uk-UA" sz="5400" b="1" dirty="0" smtClean="0">
                <a:latin typeface="Bookman Old Style" panose="02050604050505020204" pitchFamily="18" charset="0"/>
              </a:rPr>
              <a:t>тан неба</a:t>
            </a:r>
          </a:p>
          <a:p>
            <a:pPr algn="ctr"/>
            <a:r>
              <a:rPr lang="uk-UA" sz="5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т</a:t>
            </a:r>
            <a:r>
              <a:rPr lang="uk-UA" sz="54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емпература повітря</a:t>
            </a:r>
          </a:p>
          <a:p>
            <a:pPr algn="ctr"/>
            <a:r>
              <a:rPr lang="uk-UA" sz="5400" b="1" dirty="0">
                <a:latin typeface="Bookman Old Style" panose="02050604050505020204" pitchFamily="18" charset="0"/>
              </a:rPr>
              <a:t>о</a:t>
            </a:r>
            <a:r>
              <a:rPr lang="uk-UA" sz="5400" b="1" dirty="0" smtClean="0">
                <a:latin typeface="Bookman Old Style" panose="02050604050505020204" pitchFamily="18" charset="0"/>
              </a:rPr>
              <a:t>пади</a:t>
            </a:r>
          </a:p>
          <a:p>
            <a:pPr algn="ctr"/>
            <a:r>
              <a:rPr lang="uk-UA" sz="54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вітер</a:t>
            </a:r>
            <a:endParaRPr lang="ru-RU" sz="54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" y="2436143"/>
            <a:ext cx="3810000" cy="381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2186" r="4889" b="2748"/>
          <a:stretch/>
        </p:blipFill>
        <p:spPr>
          <a:xfrm>
            <a:off x="231819" y="309093"/>
            <a:ext cx="4134119" cy="31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6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Ученые объяснили выживание комодских драконов — Naked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4" y="1657124"/>
            <a:ext cx="8193942" cy="48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781" y="156663"/>
            <a:ext cx="85803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1F282C"/>
                </a:solidFill>
                <a:latin typeface="Bookman Old Style" panose="02050604050505020204" pitchFamily="18" charset="0"/>
              </a:rPr>
              <a:t>Комодський</a:t>
            </a:r>
            <a:r>
              <a:rPr lang="ru-RU" sz="2800" b="1" dirty="0" smtClean="0">
                <a:solidFill>
                  <a:srgbClr val="1F282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варан — </a:t>
            </a:r>
            <a:r>
              <a:rPr lang="ru-RU" sz="2800" b="1" dirty="0" err="1">
                <a:solidFill>
                  <a:srgbClr val="1F282C"/>
                </a:solidFill>
                <a:latin typeface="Bookman Old Style" panose="02050604050505020204" pitchFamily="18" charset="0"/>
              </a:rPr>
              <a:t>найбільша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1F282C"/>
                </a:solidFill>
                <a:latin typeface="Bookman Old Style" panose="02050604050505020204" pitchFamily="18" charset="0"/>
              </a:rPr>
              <a:t>ящірка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 на </a:t>
            </a:r>
            <a:r>
              <a:rPr lang="ru-RU" sz="2800" b="1" dirty="0" err="1" smtClean="0">
                <a:solidFill>
                  <a:srgbClr val="1F282C"/>
                </a:solidFill>
                <a:latin typeface="Bookman Old Style" panose="02050604050505020204" pitchFamily="18" charset="0"/>
              </a:rPr>
              <a:t>Землі</a:t>
            </a:r>
            <a:r>
              <a:rPr lang="ru-RU" sz="2800" b="1" dirty="0" smtClean="0">
                <a:latin typeface="Bookman Old Style" panose="02050604050505020204" pitchFamily="18" charset="0"/>
              </a:rPr>
              <a:t>, </a:t>
            </a:r>
            <a:r>
              <a:rPr lang="ru-RU" sz="2800" b="1" dirty="0" err="1" smtClean="0">
                <a:solidFill>
                  <a:srgbClr val="1F282C"/>
                </a:solidFill>
                <a:latin typeface="Bookman Old Style" panose="02050604050505020204" pitchFamily="18" charset="0"/>
              </a:rPr>
              <a:t>довжиною</a:t>
            </a:r>
            <a:r>
              <a:rPr lang="ru-RU" sz="2800" b="1" dirty="0" smtClean="0">
                <a:solidFill>
                  <a:srgbClr val="1F282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1F282C"/>
                </a:solidFill>
                <a:latin typeface="Bookman Old Style" panose="02050604050505020204" pitchFamily="18" charset="0"/>
              </a:rPr>
              <a:t>більше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solidFill>
                  <a:srgbClr val="1F282C"/>
                </a:solidFill>
                <a:latin typeface="Bookman Old Style" panose="02050604050505020204" pitchFamily="18" charset="0"/>
              </a:rPr>
              <a:t>3м , за </a:t>
            </a:r>
            <a:r>
              <a:rPr lang="ru-RU" sz="2800" b="1" dirty="0" err="1">
                <a:solidFill>
                  <a:srgbClr val="1F282C"/>
                </a:solidFill>
                <a:latin typeface="Bookman Old Style" panose="02050604050505020204" pitchFamily="18" charset="0"/>
              </a:rPr>
              <a:t>що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1F282C"/>
                </a:solidFill>
                <a:latin typeface="Bookman Old Style" panose="02050604050505020204" pitchFamily="18" charset="0"/>
              </a:rPr>
              <a:t>її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 часто </a:t>
            </a:r>
            <a:r>
              <a:rPr lang="ru-RU" sz="3200" b="1" dirty="0" err="1">
                <a:solidFill>
                  <a:srgbClr val="1F282C"/>
                </a:solidFill>
                <a:latin typeface="Bookman Old Style" panose="02050604050505020204" pitchFamily="18" charset="0"/>
              </a:rPr>
              <a:t>називають</a:t>
            </a:r>
            <a:r>
              <a:rPr lang="ru-RU" sz="2800" b="1" dirty="0">
                <a:solidFill>
                  <a:srgbClr val="1F282C"/>
                </a:solidFill>
                <a:latin typeface="Bookman Old Style" panose="02050604050505020204" pitchFamily="18" charset="0"/>
              </a:rPr>
              <a:t> «драконом».</a:t>
            </a:r>
            <a:endParaRPr lang="ru-RU" sz="2800" b="1" i="0" dirty="0">
              <a:solidFill>
                <a:srgbClr val="1F282C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50 цікавих фактів про варан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1" y="2081429"/>
            <a:ext cx="7642475" cy="440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фото ua.depositphoto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8" y="1603213"/>
            <a:ext cx="7614745" cy="49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1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Нарисованный фон для презентации природа — Все для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3397" y="204623"/>
            <a:ext cx="5692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Бережіть </a:t>
            </a:r>
          </a:p>
          <a:p>
            <a:pPr algn="ctr"/>
            <a:r>
              <a:rPr lang="uk-UA" sz="80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нас!</a:t>
            </a:r>
            <a:endParaRPr lang="ru-RU" sz="8000" b="1" i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4" b="29915"/>
          <a:stretch/>
        </p:blipFill>
        <p:spPr>
          <a:xfrm>
            <a:off x="2683532" y="3780136"/>
            <a:ext cx="4997003" cy="1861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3895" y="1617090"/>
            <a:ext cx="1993281" cy="2808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8458" r="6028" b="7574"/>
          <a:stretch/>
        </p:blipFill>
        <p:spPr>
          <a:xfrm>
            <a:off x="360608" y="4127221"/>
            <a:ext cx="2524259" cy="2511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2" y="1481896"/>
            <a:ext cx="4202050" cy="19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7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ин содержит это изображение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62"/>
          <a:stretch/>
        </p:blipFill>
        <p:spPr bwMode="auto">
          <a:xfrm>
            <a:off x="-1" y="0"/>
            <a:ext cx="9144001" cy="68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5683" y="334851"/>
            <a:ext cx="8332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Загадка в гості завітала</a:t>
            </a:r>
            <a:endParaRPr lang="ru-RU" sz="4400" b="1" i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517" y="1245960"/>
            <a:ext cx="81909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latin typeface="Bookman Old Style" panose="02050604050505020204" pitchFamily="18" charset="0"/>
              </a:rPr>
              <a:t>Велетенський</a:t>
            </a:r>
            <a:r>
              <a:rPr lang="ru-RU" sz="4400" b="1" dirty="0">
                <a:latin typeface="Bookman Old Style" panose="02050604050505020204" pitchFamily="18" charset="0"/>
              </a:rPr>
              <a:t> і </a:t>
            </a:r>
            <a:endParaRPr lang="ru-RU" sz="4400" b="1" dirty="0" smtClean="0">
              <a:latin typeface="Bookman Old Style" panose="02050604050505020204" pitchFamily="18" charset="0"/>
            </a:endParaRPr>
          </a:p>
          <a:p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smtClean="0">
                <a:latin typeface="Bookman Old Style" panose="02050604050505020204" pitchFamily="18" charset="0"/>
              </a:rPr>
              <a:t>                </a:t>
            </a:r>
            <a:r>
              <a:rPr lang="ru-RU" sz="4400" b="1" dirty="0" err="1" smtClean="0">
                <a:latin typeface="Bookman Old Style" panose="02050604050505020204" pitchFamily="18" charset="0"/>
              </a:rPr>
              <a:t>страшенний</a:t>
            </a:r>
            <a:r>
              <a:rPr lang="ru-RU" sz="4400" b="1" dirty="0">
                <a:latin typeface="Bookman Old Style" panose="02050604050505020204" pitchFamily="18" charset="0"/>
              </a:rPr>
              <a:t/>
            </a:r>
            <a:br>
              <a:rPr lang="ru-RU" sz="4400" b="1" dirty="0">
                <a:latin typeface="Bookman Old Style" panose="02050604050505020204" pitchFamily="18" charset="0"/>
              </a:rPr>
            </a:br>
            <a:r>
              <a:rPr lang="ru-RU" sz="4400" b="1" dirty="0">
                <a:latin typeface="Bookman Old Style" panose="02050604050505020204" pitchFamily="18" charset="0"/>
              </a:rPr>
              <a:t>Є на </a:t>
            </a:r>
            <a:r>
              <a:rPr lang="ru-RU" sz="4400" b="1" dirty="0" err="1">
                <a:latin typeface="Bookman Old Style" panose="02050604050505020204" pitchFamily="18" charset="0"/>
              </a:rPr>
              <a:t>світі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звір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зелений</a:t>
            </a:r>
            <a:r>
              <a:rPr lang="ru-RU" sz="4400" b="1" dirty="0">
                <a:latin typeface="Bookman Old Style" panose="02050604050505020204" pitchFamily="18" charset="0"/>
              </a:rPr>
              <a:t>,</a:t>
            </a:r>
            <a:br>
              <a:rPr lang="ru-RU" sz="4400" b="1" dirty="0">
                <a:latin typeface="Bookman Old Style" panose="02050604050505020204" pitchFamily="18" charset="0"/>
              </a:rPr>
            </a:br>
            <a:r>
              <a:rPr lang="ru-RU" sz="4400" b="1" dirty="0" err="1">
                <a:latin typeface="Bookman Old Style" panose="02050604050505020204" pitchFamily="18" charset="0"/>
              </a:rPr>
              <a:t>Зуби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гострі</a:t>
            </a:r>
            <a:r>
              <a:rPr lang="ru-RU" sz="4400" b="1" dirty="0">
                <a:latin typeface="Bookman Old Style" panose="02050604050505020204" pitchFamily="18" charset="0"/>
              </a:rPr>
              <a:t>, </a:t>
            </a:r>
            <a:r>
              <a:rPr lang="ru-RU" sz="4400" b="1" dirty="0" err="1">
                <a:latin typeface="Bookman Old Style" panose="02050604050505020204" pitchFamily="18" charset="0"/>
              </a:rPr>
              <a:t>ніби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ніж</a:t>
            </a:r>
            <a:r>
              <a:rPr lang="ru-RU" sz="4400" b="1" dirty="0">
                <a:latin typeface="Bookman Old Style" panose="02050604050505020204" pitchFamily="18" charset="0"/>
              </a:rPr>
              <a:t> –</a:t>
            </a:r>
            <a:br>
              <a:rPr lang="ru-RU" sz="4400" b="1" dirty="0">
                <a:latin typeface="Bookman Old Style" panose="02050604050505020204" pitchFamily="18" charset="0"/>
              </a:rPr>
            </a:br>
            <a:r>
              <a:rPr lang="ru-RU" sz="4400" b="1" dirty="0" err="1">
                <a:latin typeface="Bookman Old Style" panose="02050604050505020204" pitchFamily="18" charset="0"/>
              </a:rPr>
              <a:t>Утікайте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всі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скоріш</a:t>
            </a:r>
            <a:r>
              <a:rPr lang="ru-RU" sz="4400" b="1" dirty="0">
                <a:latin typeface="Bookman Old Style" panose="02050604050505020204" pitchFamily="18" charset="0"/>
              </a:rPr>
              <a:t>!</a:t>
            </a:r>
            <a:br>
              <a:rPr lang="ru-RU" sz="4400" b="1" dirty="0">
                <a:latin typeface="Bookman Old Style" panose="02050604050505020204" pitchFamily="18" charset="0"/>
              </a:rPr>
            </a:br>
            <a:r>
              <a:rPr lang="ru-RU" sz="4400" b="1" dirty="0" err="1">
                <a:latin typeface="Bookman Old Style" panose="02050604050505020204" pitchFamily="18" charset="0"/>
              </a:rPr>
              <a:t>Бо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живе</a:t>
            </a:r>
            <a:r>
              <a:rPr lang="ru-RU" sz="4400" b="1" dirty="0">
                <a:latin typeface="Bookman Old Style" panose="02050604050505020204" pitchFamily="18" charset="0"/>
              </a:rPr>
              <a:t> у </a:t>
            </a:r>
            <a:r>
              <a:rPr lang="ru-RU" sz="4400" b="1" dirty="0" err="1">
                <a:latin typeface="Bookman Old Style" panose="02050604050505020204" pitchFamily="18" charset="0"/>
              </a:rPr>
              <a:t>річці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Ніл</a:t>
            </a:r>
            <a:r>
              <a:rPr lang="ru-RU" sz="4400" b="1" dirty="0">
                <a:latin typeface="Bookman Old Style" panose="02050604050505020204" pitchFamily="18" charset="0"/>
              </a:rPr>
              <a:t/>
            </a:r>
            <a:br>
              <a:rPr lang="ru-RU" sz="4400" b="1" dirty="0">
                <a:latin typeface="Bookman Old Style" panose="02050604050505020204" pitchFamily="18" charset="0"/>
              </a:rPr>
            </a:br>
            <a:r>
              <a:rPr lang="ru-RU" sz="4400" b="1" dirty="0" err="1">
                <a:latin typeface="Bookman Old Style" panose="02050604050505020204" pitchFamily="18" charset="0"/>
              </a:rPr>
              <a:t>Злий</a:t>
            </a:r>
            <a:r>
              <a:rPr lang="ru-RU" sz="4400" b="1" dirty="0">
                <a:latin typeface="Bookman Old Style" panose="02050604050505020204" pitchFamily="18" charset="0"/>
              </a:rPr>
              <a:t> і </a:t>
            </a:r>
            <a:r>
              <a:rPr lang="ru-RU" sz="4400" b="1" dirty="0" err="1">
                <a:latin typeface="Bookman Old Style" panose="02050604050505020204" pitchFamily="18" charset="0"/>
              </a:rPr>
              <a:t>хижий</a:t>
            </a:r>
            <a:r>
              <a:rPr lang="ru-RU" sz="4400" b="1" dirty="0">
                <a:latin typeface="Bookman Old Style" panose="02050604050505020204" pitchFamily="18" charset="0"/>
              </a:rPr>
              <a:t> ….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3" y="785152"/>
            <a:ext cx="6619740" cy="57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0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ин содержит это изображение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62"/>
          <a:stretch/>
        </p:blipFill>
        <p:spPr bwMode="auto">
          <a:xfrm>
            <a:off x="-1" y="0"/>
            <a:ext cx="9144001" cy="68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684" y="922763"/>
            <a:ext cx="81458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Bookman Old Style" panose="02050604050505020204" pitchFamily="18" charset="0"/>
              </a:rPr>
              <a:t>Мотузка по </a:t>
            </a:r>
            <a:r>
              <a:rPr lang="ru-RU" sz="4400" b="1" dirty="0" err="1">
                <a:latin typeface="Bookman Old Style" panose="02050604050505020204" pitchFamily="18" charset="0"/>
              </a:rPr>
              <a:t>землі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повзе</a:t>
            </a:r>
            <a:r>
              <a:rPr lang="ru-RU" sz="4400" b="1" dirty="0" smtClean="0">
                <a:latin typeface="Bookman Old Style" panose="02050604050505020204" pitchFamily="18" charset="0"/>
              </a:rPr>
              <a:t>,</a:t>
            </a:r>
          </a:p>
          <a:p>
            <a:r>
              <a:rPr lang="ru-RU" sz="4400" b="1" dirty="0" smtClean="0">
                <a:latin typeface="Bookman Old Style" panose="02050604050505020204" pitchFamily="18" charset="0"/>
              </a:rPr>
              <a:t>Ось </a:t>
            </a:r>
            <a:r>
              <a:rPr lang="ru-RU" sz="4400" b="1" dirty="0" err="1">
                <a:latin typeface="Bookman Old Style" panose="02050604050505020204" pitchFamily="18" charset="0"/>
              </a:rPr>
              <a:t>язичок</a:t>
            </a:r>
            <a:r>
              <a:rPr lang="ru-RU" sz="4400" b="1" dirty="0">
                <a:latin typeface="Bookman Old Style" panose="02050604050505020204" pitchFamily="18" charset="0"/>
              </a:rPr>
              <a:t>, </a:t>
            </a:r>
            <a:endParaRPr lang="ru-RU" sz="4400" b="1" dirty="0" smtClean="0">
              <a:latin typeface="Bookman Old Style" panose="02050604050505020204" pitchFamily="18" charset="0"/>
            </a:endParaRPr>
          </a:p>
          <a:p>
            <a:r>
              <a:rPr lang="ru-RU" sz="4400" b="1" dirty="0" smtClean="0">
                <a:latin typeface="Bookman Old Style" panose="02050604050505020204" pitchFamily="18" charset="0"/>
              </a:rPr>
              <a:t>      </a:t>
            </a:r>
            <a:r>
              <a:rPr lang="ru-RU" sz="4400" b="1" dirty="0" err="1" smtClean="0">
                <a:latin typeface="Bookman Old Style" panose="02050604050505020204" pitchFamily="18" charset="0"/>
              </a:rPr>
              <a:t>відкритий</a:t>
            </a:r>
            <a:r>
              <a:rPr lang="ru-RU" sz="4400" b="1" dirty="0" smtClean="0">
                <a:latin typeface="Bookman Old Style" panose="02050604050505020204" pitchFamily="18" charset="0"/>
              </a:rPr>
              <a:t> </a:t>
            </a:r>
            <a:r>
              <a:rPr lang="ru-RU" sz="4400" b="1" dirty="0">
                <a:latin typeface="Bookman Old Style" panose="02050604050505020204" pitchFamily="18" charset="0"/>
              </a:rPr>
              <a:t>рот</a:t>
            </a:r>
            <a:r>
              <a:rPr lang="ru-RU" sz="4400" b="1" dirty="0" smtClean="0">
                <a:latin typeface="Bookman Old Style" panose="02050604050505020204" pitchFamily="18" charset="0"/>
              </a:rPr>
              <a:t>,</a:t>
            </a:r>
          </a:p>
          <a:p>
            <a:r>
              <a:rPr lang="ru-RU" sz="4400" b="1" dirty="0" err="1" smtClean="0">
                <a:latin typeface="Bookman Old Style" panose="02050604050505020204" pitchFamily="18" charset="0"/>
              </a:rPr>
              <a:t>Всіх</a:t>
            </a:r>
            <a:r>
              <a:rPr lang="ru-RU" sz="4400" b="1" dirty="0" smtClean="0">
                <a:latin typeface="Bookman Old Style" panose="02050604050505020204" pitchFamily="18" charset="0"/>
              </a:rPr>
              <a:t> </a:t>
            </a:r>
            <a:r>
              <a:rPr lang="ru-RU" sz="4400" b="1" dirty="0" err="1">
                <a:latin typeface="Bookman Old Style" panose="02050604050505020204" pitchFamily="18" charset="0"/>
              </a:rPr>
              <a:t>вкусити</a:t>
            </a:r>
            <a:r>
              <a:rPr lang="ru-RU" sz="4400" b="1" dirty="0">
                <a:latin typeface="Bookman Old Style" panose="02050604050505020204" pitchFamily="18" charset="0"/>
              </a:rPr>
              <a:t>, готова я</a:t>
            </a:r>
            <a:r>
              <a:rPr lang="ru-RU" sz="4400" b="1" dirty="0" smtClean="0">
                <a:latin typeface="Bookman Old Style" panose="02050604050505020204" pitchFamily="18" charset="0"/>
              </a:rPr>
              <a:t>,</a:t>
            </a:r>
          </a:p>
          <a:p>
            <a:r>
              <a:rPr lang="ru-RU" sz="4400" b="1" dirty="0" smtClean="0">
                <a:latin typeface="Bookman Old Style" panose="02050604050505020204" pitchFamily="18" charset="0"/>
              </a:rPr>
              <a:t>Все </a:t>
            </a:r>
            <a:r>
              <a:rPr lang="ru-RU" sz="4400" b="1" dirty="0">
                <a:latin typeface="Bookman Old Style" panose="02050604050505020204" pitchFamily="18" charset="0"/>
              </a:rPr>
              <a:t>тому </a:t>
            </a:r>
            <a:r>
              <a:rPr lang="ru-RU" sz="4400" b="1" dirty="0" err="1">
                <a:latin typeface="Bookman Old Style" panose="02050604050505020204" pitchFamily="18" charset="0"/>
              </a:rPr>
              <a:t>що</a:t>
            </a:r>
            <a:r>
              <a:rPr lang="ru-RU" sz="4400" b="1" dirty="0">
                <a:latin typeface="Bookman Old Style" panose="02050604050505020204" pitchFamily="18" charset="0"/>
              </a:rPr>
              <a:t> </a:t>
            </a:r>
            <a:r>
              <a:rPr lang="ru-RU" sz="4400" b="1" dirty="0" smtClean="0">
                <a:latin typeface="Bookman Old Style" panose="02050604050505020204" pitchFamily="18" charset="0"/>
              </a:rPr>
              <a:t>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0" y="2661700"/>
            <a:ext cx="8424898" cy="31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00" y="373487"/>
            <a:ext cx="837126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Bookman Old Style" panose="02050604050505020204" pitchFamily="18" charset="0"/>
              </a:rPr>
              <a:t>Крокодили та змії належать до </a:t>
            </a:r>
            <a:r>
              <a:rPr lang="uk-UA" sz="54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плазунів</a:t>
            </a:r>
            <a:r>
              <a:rPr lang="uk-UA" sz="4400" b="1" dirty="0" smtClean="0"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uk-UA" sz="4400" b="1" dirty="0" smtClean="0">
                <a:latin typeface="Bookman Old Style" panose="02050604050505020204" pitchFamily="18" charset="0"/>
              </a:rPr>
              <a:t>Поміркуй, чому їх так назвали?</a:t>
            </a:r>
          </a:p>
          <a:p>
            <a:pPr algn="ctr"/>
            <a:r>
              <a:rPr lang="uk-UA" sz="4400" b="1" dirty="0" smtClean="0">
                <a:latin typeface="Bookman Old Style" panose="02050604050505020204" pitchFamily="18" charset="0"/>
              </a:rPr>
              <a:t>На суші ці тварини рухаються </a:t>
            </a:r>
            <a:r>
              <a:rPr lang="uk-UA" sz="54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«плазуючи», </a:t>
            </a:r>
            <a:r>
              <a:rPr lang="uk-UA" sz="4400" b="1" dirty="0" smtClean="0">
                <a:latin typeface="Bookman Old Style" panose="02050604050505020204" pitchFamily="18" charset="0"/>
              </a:rPr>
              <a:t>тобто тягнуть своє тіло по землі.</a:t>
            </a:r>
            <a:endParaRPr lang="ru-RU" sz="4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129" y="153266"/>
            <a:ext cx="4400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Плазуни </a:t>
            </a:r>
            <a:endParaRPr lang="ru-RU" sz="6600" b="1" i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2" y="576963"/>
            <a:ext cx="4340180" cy="243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8" y="3354195"/>
            <a:ext cx="3258355" cy="2179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51" y="4474894"/>
            <a:ext cx="4868214" cy="1845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11" y="1044519"/>
            <a:ext cx="4268936" cy="3692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167" y="2618675"/>
            <a:ext cx="357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Bookman Old Style" panose="02050604050505020204" pitchFamily="18" charset="0"/>
              </a:rPr>
              <a:t>крокодил 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1817" y="1376867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Bookman Old Style" panose="02050604050505020204" pitchFamily="18" charset="0"/>
              </a:rPr>
              <a:t>ящірка 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385" y="5346870"/>
            <a:ext cx="3424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Bookman Old Style" panose="02050604050505020204" pitchFamily="18" charset="0"/>
              </a:rPr>
              <a:t>черепаха 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0382" y="4566690"/>
            <a:ext cx="1661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Bookman Old Style" panose="02050604050505020204" pitchFamily="18" charset="0"/>
              </a:rPr>
              <a:t>змія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21" y="1202229"/>
            <a:ext cx="6583497" cy="4453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4135" y="3606083"/>
            <a:ext cx="2674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голова</a:t>
            </a:r>
            <a:endParaRPr lang="ru-RU" sz="54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890" y="280144"/>
            <a:ext cx="2318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тулуб</a:t>
            </a:r>
            <a:endParaRPr lang="ru-RU" sz="54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2624" y="244083"/>
            <a:ext cx="2141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хвіст</a:t>
            </a:r>
            <a:endParaRPr lang="ru-RU" sz="5400" b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890" y="5261749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кінцівки</a:t>
            </a:r>
            <a:endParaRPr lang="ru-RU" sz="5400" b="1" dirty="0">
              <a:latin typeface="Bookman Old Style" panose="020506040505050202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77114" y="1086920"/>
            <a:ext cx="3169864" cy="23420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232897" y="856013"/>
            <a:ext cx="3099727" cy="88263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5546999" y="2350578"/>
            <a:ext cx="2105680" cy="15388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623994" y="4821192"/>
            <a:ext cx="2100098" cy="61514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193934" y="3130840"/>
            <a:ext cx="317446" cy="22625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51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312" y="437882"/>
            <a:ext cx="81452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Де живуть плазуни?</a:t>
            </a:r>
          </a:p>
          <a:p>
            <a:pPr algn="ctr"/>
            <a:r>
              <a:rPr lang="uk-UA" sz="4800" b="1" dirty="0" smtClean="0">
                <a:latin typeface="Bookman Old Style" panose="02050604050505020204" pitchFamily="18" charset="0"/>
              </a:rPr>
              <a:t>Більшість плазунів живе на суходолі. Їх можна побачити в лісі, степу, пустелях, горах. Немає плазунів лише там, де дуже холодно.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латовый фон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Змеи PNG прозрачный - PNG 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39" y="2253803"/>
            <a:ext cx="4759868" cy="44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3567448" y="2253803"/>
            <a:ext cx="2578742" cy="3968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1972" y="218941"/>
            <a:ext cx="851293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Bookman Old Style" panose="02050604050505020204" pitchFamily="18" charset="0"/>
              </a:rPr>
              <a:t>Спільна ознака плазунів –  </a:t>
            </a:r>
            <a:r>
              <a:rPr lang="uk-UA" sz="48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суха шкіра вкрита роговими лусочками,</a:t>
            </a:r>
          </a:p>
          <a:p>
            <a:r>
              <a:rPr lang="uk-UA" sz="4800" b="1" dirty="0" smtClean="0">
                <a:latin typeface="Bookman Old Style" panose="02050604050505020204" pitchFamily="18" charset="0"/>
              </a:rPr>
              <a:t>які надійно</a:t>
            </a:r>
          </a:p>
          <a:p>
            <a:r>
              <a:rPr lang="uk-UA" sz="4800" b="1" dirty="0">
                <a:latin typeface="Bookman Old Style" panose="02050604050505020204" pitchFamily="18" charset="0"/>
              </a:rPr>
              <a:t>з</a:t>
            </a:r>
            <a:r>
              <a:rPr lang="uk-UA" sz="4800" b="1" dirty="0" smtClean="0">
                <a:latin typeface="Bookman Old Style" panose="02050604050505020204" pitchFamily="18" charset="0"/>
              </a:rPr>
              <a:t>ахищають</a:t>
            </a:r>
          </a:p>
          <a:p>
            <a:r>
              <a:rPr lang="uk-UA" sz="4800" b="1" dirty="0">
                <a:latin typeface="Bookman Old Style" panose="02050604050505020204" pitchFamily="18" charset="0"/>
              </a:rPr>
              <a:t>в</a:t>
            </a:r>
            <a:r>
              <a:rPr lang="uk-UA" sz="4800" b="1" dirty="0" smtClean="0">
                <a:latin typeface="Bookman Old Style" panose="02050604050505020204" pitchFamily="18" charset="0"/>
              </a:rPr>
              <a:t>ід пересихання. 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5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</TotalTime>
  <Words>343</Words>
  <Application>Microsoft Office PowerPoint</Application>
  <PresentationFormat>Экран (4:3)</PresentationFormat>
  <Paragraphs>52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Тема Office</vt:lpstr>
      <vt:lpstr>Плазуни (рептилії)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плазуни</dc:title>
  <dc:creator>Comp</dc:creator>
  <cp:lastModifiedBy>User</cp:lastModifiedBy>
  <cp:revision>45</cp:revision>
  <dcterms:created xsi:type="dcterms:W3CDTF">2023-07-21T17:12:19Z</dcterms:created>
  <dcterms:modified xsi:type="dcterms:W3CDTF">2024-12-17T14:02:17Z</dcterms:modified>
</cp:coreProperties>
</file>