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61" r:id="rId3"/>
    <p:sldId id="262" r:id="rId4"/>
    <p:sldId id="260" r:id="rId5"/>
    <p:sldId id="265" r:id="rId6"/>
    <p:sldId id="266" r:id="rId7"/>
    <p:sldId id="263" r:id="rId8"/>
    <p:sldId id="264" r:id="rId9"/>
    <p:sldId id="275" r:id="rId10"/>
    <p:sldId id="276" r:id="rId11"/>
    <p:sldId id="267" r:id="rId12"/>
    <p:sldId id="268" r:id="rId13"/>
    <p:sldId id="269" r:id="rId14"/>
    <p:sldId id="270" r:id="rId15"/>
    <p:sldId id="271" r:id="rId16"/>
    <p:sldId id="274" r:id="rId17"/>
    <p:sldId id="277" r:id="rId18"/>
    <p:sldId id="272" r:id="rId19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5" autoAdjust="0"/>
    <p:restoredTop sz="94660"/>
  </p:normalViewPr>
  <p:slideViewPr>
    <p:cSldViewPr snapToGrid="0">
      <p:cViewPr varScale="1">
        <p:scale>
          <a:sx n="92" d="100"/>
          <a:sy n="92" d="100"/>
        </p:scale>
        <p:origin x="25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9C8ECD-3277-4BD9-BA1D-BCC85AED1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xmlns="" id="{BB2CF2E3-AB6F-4C3C-A04D-A5A33DDC0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7CE1226D-DF2A-4AD4-85CF-DC54FA4B0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FDE02-6F83-41E4-AA41-648BFF725330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0EF0D5A1-5E85-4810-A8B2-083BFCC24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B237E8C7-2B9F-4E83-B65E-318F52D6C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B17B8-2D67-4394-9143-E03804B6C26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9143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4A6434-94D8-45E7-9BB5-36D29646C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xmlns="" id="{F6AB79EA-62A3-44CA-A1F7-9FA7BE5B24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B61B5B14-5DE6-457F-AD03-E86581D93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FDE02-6F83-41E4-AA41-648BFF725330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78006C2E-7E0A-4A0D-AE5D-C186FAA1C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0583F77D-F661-43F3-B927-C4C010E03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B17B8-2D67-4394-9143-E03804B6C26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50207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xmlns="" id="{43F8908E-2B48-4581-BA87-618E963E70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xmlns="" id="{FB0B39B4-EEE0-4BC0-8AF0-8901969FEA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AFCB2114-9B24-46EE-9DE0-98014C296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FDE02-6F83-41E4-AA41-648BFF725330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3745A9A3-9BAD-4AE1-8100-646985F20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32A3AC53-FC21-47FB-BEA7-6875E9440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B17B8-2D67-4394-9143-E03804B6C26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3596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23D4DEC-E78A-4426-933A-764420162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C8FE55B1-68E3-418D-8002-F6576B779B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DF0FA016-9CA9-41EF-BE2C-28A204B3A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FDE02-6F83-41E4-AA41-648BFF725330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1D9329D0-6154-4476-B516-7CFE87E75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4EB2F121-02E7-4903-A71D-1F215BB8F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B17B8-2D67-4394-9143-E03804B6C26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0600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99DF46-6FAB-45AF-B514-F94D56D1F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xmlns="" id="{8A718936-E2A4-4345-A9F4-F7E299CC1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2E8D1F03-17BA-43C9-8095-FC8DD7F10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FDE02-6F83-41E4-AA41-648BFF725330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4EA3584B-F687-417D-9464-2E101CEE5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6CE116F4-6C09-4A8A-8786-35598EE2C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B17B8-2D67-4394-9143-E03804B6C26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1758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B50A34-DCF0-447A-8152-B716A9468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2CC2D5BD-FB91-4713-99B1-CEDBAE9408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xmlns="" id="{54707CEF-FB6E-41A2-9726-CFCE42536C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xmlns="" id="{B9D523F3-34F9-4082-A9D8-9A93C6FC7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FDE02-6F83-41E4-AA41-648BFF725330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xmlns="" id="{BEC09C34-2DE0-43F3-9B7C-E2B8BDACB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xmlns="" id="{EBB21272-87C3-4EEB-9942-DFA20BDFD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B17B8-2D67-4394-9143-E03804B6C26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79450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1C9823-C299-4C07-BBF5-CF2D0F951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xmlns="" id="{A0D1AF31-24E3-46CE-86E6-23D646B1A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xmlns="" id="{FC38823E-7D57-48E0-84F9-B3642DCF53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xmlns="" id="{06B24DA0-D8BE-4C8A-9D30-833FAE943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xmlns="" id="{6D1FFB6D-1424-4555-9147-D8FA0BB203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xmlns="" id="{5C2304AC-B43E-41DB-A5A3-AB28D6A80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FDE02-6F83-41E4-AA41-648BFF725330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xmlns="" id="{89A0623F-6439-4465-B719-C5DB0FEE6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xmlns="" id="{E5D22489-0C27-4DE3-9254-53327595E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B17B8-2D67-4394-9143-E03804B6C26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6708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A12078-4B06-47B0-8387-C3187F5CC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xmlns="" id="{7F3A7622-A2E3-4F42-B6D1-3DD20F723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FDE02-6F83-41E4-AA41-648BFF725330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xmlns="" id="{A0EEA5FE-DD3A-40FD-9315-770B4AC43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xmlns="" id="{A9F9DA14-2650-4728-A4D0-73555043D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B17B8-2D67-4394-9143-E03804B6C26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9677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xmlns="" id="{B348A137-9F9A-4B5D-8834-6BCF30FB5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FDE02-6F83-41E4-AA41-648BFF725330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xmlns="" id="{7D387B57-7E92-4999-8FDF-2B0FA3942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xmlns="" id="{40C4D2FE-7242-4629-AA3F-43A81A4CA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B17B8-2D67-4394-9143-E03804B6C26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70017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670D175-23EF-45D0-A9D0-5BB78E85B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DD190996-AE52-4541-883F-1796BD950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xmlns="" id="{8D9703AC-83DC-40BA-A615-F4401D5685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xmlns="" id="{2EE6FDDF-8701-4EBA-9E40-68237B09F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FDE02-6F83-41E4-AA41-648BFF725330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xmlns="" id="{21731AB7-F224-4C7C-9950-607FB1068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xmlns="" id="{A5864F19-CDFF-4A8F-8527-D398E87B6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B17B8-2D67-4394-9143-E03804B6C26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1793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236F3B-7158-4676-8EFA-64681C512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xmlns="" id="{4692303A-0347-4625-8BB5-2C2ADFFB1D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xmlns="" id="{1620D623-16B9-4732-A7F9-C92BA1123B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xmlns="" id="{25173D38-BAF5-4639-BD38-B54417630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FDE02-6F83-41E4-AA41-648BFF725330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xmlns="" id="{F0272AA2-1799-4496-A135-E333837E9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xmlns="" id="{4FBDFEA7-FBEB-4C6C-9605-65185B74B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B17B8-2D67-4394-9143-E03804B6C26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5493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xmlns="" id="{6A3E08BB-793B-4EFA-870E-45249B846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xmlns="" id="{4F8C04FF-6796-4BE2-9C81-650CD89EF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B2FD0E69-AAA3-456E-BA10-F2EA79ACBC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FDE02-6F83-41E4-AA41-648BFF725330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C2390F6D-7628-41E1-9FFF-90672C7814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BC984B34-4176-4E9F-B4B0-C542747193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B17B8-2D67-4394-9143-E03804B6C26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19590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kayqRxdTnbA" TargetMode="Externa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youtube.com/watch?v=r44y0oKKuJs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vOlNRDoUp8g" TargetMode="Externa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3L_R-_5YYU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s://www.youtube.com/watch?v=eWEPSgFdEa4" TargetMode="Externa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82;&#1072;&#1079;&#1082;&#1072;.&#1091;&#1082;&#1088;/mala-baba-jaga.htm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px25_oUuTEI" TargetMode="Externa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Фон для презентаций школа - 57 фото">
            <a:extLst>
              <a:ext uri="{FF2B5EF4-FFF2-40B4-BE49-F238E27FC236}">
                <a16:creationId xmlns:a16="http://schemas.microsoft.com/office/drawing/2014/main" xmlns="" id="{AEB1164F-499E-494B-B1E1-72EB4AC84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73F41398-973F-4397-A11E-15C012F2DCBB}"/>
              </a:ext>
            </a:extLst>
          </p:cNvPr>
          <p:cNvSpPr/>
          <p:nvPr/>
        </p:nvSpPr>
        <p:spPr>
          <a:xfrm>
            <a:off x="1268518" y="85497"/>
            <a:ext cx="913442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Повість «Паперові квіти»</a:t>
            </a:r>
            <a:br>
              <a:rPr lang="uk-UA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</a:br>
            <a:r>
              <a:rPr lang="uk-UA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(уривок із повісті казки «Мала Баба Яга»</a:t>
            </a:r>
            <a:endParaRPr lang="uk-UA" sz="36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Мала Баба-Яга. Отфрід Пройслер">
            <a:extLst>
              <a:ext uri="{FF2B5EF4-FFF2-40B4-BE49-F238E27FC236}">
                <a16:creationId xmlns:a16="http://schemas.microsoft.com/office/drawing/2014/main" xmlns="" id="{65E8E93C-D13B-4F55-AD13-85BF772A7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518" y="1414644"/>
            <a:ext cx="2455188" cy="328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9AF8617B-14B7-43DD-BC8D-2A39721E06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931" y="1701459"/>
            <a:ext cx="3307609" cy="4740907"/>
          </a:xfrm>
          <a:prstGeom prst="rect">
            <a:avLst/>
          </a:prstGeom>
        </p:spPr>
      </p:pic>
      <p:pic>
        <p:nvPicPr>
          <p:cNvPr id="1032" name="Picture 8" descr="Маленька Баба-Яга, Septima, купити на Bookopt">
            <a:extLst>
              <a:ext uri="{FF2B5EF4-FFF2-40B4-BE49-F238E27FC236}">
                <a16:creationId xmlns:a16="http://schemas.microsoft.com/office/drawing/2014/main" xmlns="" id="{E72D799E-FCE8-4FD1-8002-A40732FEB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414" y="1346408"/>
            <a:ext cx="2340114" cy="343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Книга: &quot;Маленькая Баба-Яга&quot; - Отфрид Пройслер. Купить книгу, читать  рецензии | Die kleine Hexe | ISBN 978-5-699-64794-1 | Лабиринт">
            <a:extLst>
              <a:ext uri="{FF2B5EF4-FFF2-40B4-BE49-F238E27FC236}">
                <a16:creationId xmlns:a16="http://schemas.microsoft.com/office/drawing/2014/main" xmlns="" id="{E6109513-9D2D-4E4E-89E9-C3257EC5B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459" y="3219475"/>
            <a:ext cx="2256847" cy="339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978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Фон для презентаций школа - 57 фото">
            <a:extLst>
              <a:ext uri="{FF2B5EF4-FFF2-40B4-BE49-F238E27FC236}">
                <a16:creationId xmlns:a16="http://schemas.microsoft.com/office/drawing/2014/main" xmlns="" id="{AEB1164F-499E-494B-B1E1-72EB4AC84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49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73F41398-973F-4397-A11E-15C012F2DCBB}"/>
              </a:ext>
            </a:extLst>
          </p:cNvPr>
          <p:cNvSpPr/>
          <p:nvPr/>
        </p:nvSpPr>
        <p:spPr>
          <a:xfrm>
            <a:off x="1113364" y="85497"/>
            <a:ext cx="9554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Знайомство з новою казкою</a:t>
            </a:r>
            <a:endParaRPr lang="uk-UA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xmlns="" id="{8E251F35-2722-4ADF-A75D-D9D11F6B8A56}"/>
              </a:ext>
            </a:extLst>
          </p:cNvPr>
          <p:cNvSpPr/>
          <p:nvPr/>
        </p:nvSpPr>
        <p:spPr>
          <a:xfrm>
            <a:off x="1113364" y="699758"/>
            <a:ext cx="9554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Частина перша</a:t>
            </a:r>
            <a:endParaRPr lang="uk-UA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2" name="Picture 4" descr="Мала Баба-Яга">
            <a:extLst>
              <a:ext uri="{FF2B5EF4-FFF2-40B4-BE49-F238E27FC236}">
                <a16:creationId xmlns:a16="http://schemas.microsoft.com/office/drawing/2014/main" xmlns="" id="{FD7E7282-B0C2-480F-AFEB-291C9868F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319" y="2670207"/>
            <a:ext cx="5443682" cy="42732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xmlns="" id="{3DBBE0BA-1C38-437B-B177-4B26812B2FF3}"/>
              </a:ext>
            </a:extLst>
          </p:cNvPr>
          <p:cNvSpPr/>
          <p:nvPr/>
        </p:nvSpPr>
        <p:spPr>
          <a:xfrm>
            <a:off x="1318682" y="1346089"/>
            <a:ext cx="95546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Творчий</a:t>
            </a: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конкурс «</a:t>
            </a:r>
            <a:r>
              <a:rPr lang="ru-RU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Пофантазуй</a:t>
            </a: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!»</a:t>
            </a:r>
          </a:p>
          <a:p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—</a:t>
            </a: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Пофантазуйте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! </a:t>
            </a: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Які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чудеса </a:t>
            </a: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ви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б </a:t>
            </a: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здійснили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, </a:t>
            </a: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якби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вміли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чаклувати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?</a:t>
            </a:r>
            <a:endParaRPr lang="ru-RU" sz="3200" b="0" i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485032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Фон для презентаций школа - 57 фото">
            <a:extLst>
              <a:ext uri="{FF2B5EF4-FFF2-40B4-BE49-F238E27FC236}">
                <a16:creationId xmlns:a16="http://schemas.microsoft.com/office/drawing/2014/main" xmlns="" id="{AEB1164F-499E-494B-B1E1-72EB4AC84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73F41398-973F-4397-A11E-15C012F2DCBB}"/>
              </a:ext>
            </a:extLst>
          </p:cNvPr>
          <p:cNvSpPr/>
          <p:nvPr/>
        </p:nvSpPr>
        <p:spPr>
          <a:xfrm>
            <a:off x="1113364" y="85497"/>
            <a:ext cx="9554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Знайомство з новою казкою</a:t>
            </a:r>
            <a:endParaRPr lang="uk-UA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xmlns="" id="{8E251F35-2722-4ADF-A75D-D9D11F6B8A56}"/>
              </a:ext>
            </a:extLst>
          </p:cNvPr>
          <p:cNvSpPr/>
          <p:nvPr/>
        </p:nvSpPr>
        <p:spPr>
          <a:xfrm>
            <a:off x="1113364" y="699758"/>
            <a:ext cx="9554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Частина друга</a:t>
            </a:r>
            <a:endParaRPr lang="uk-UA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Мультимедіа з Інтернету 3" title="2.МАЛА БАБА ЯГА (Отфрід Пройслер) - #аудіоказка українською мовою (частина ДРУГА)">
            <a:hlinkClick r:id="" action="ppaction://media"/>
            <a:extLst>
              <a:ext uri="{FF2B5EF4-FFF2-40B4-BE49-F238E27FC236}">
                <a16:creationId xmlns:a16="http://schemas.microsoft.com/office/drawing/2014/main" xmlns="" id="{B4C1B058-17B7-4CB8-8B30-CB4441570BC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93272" y="1446068"/>
            <a:ext cx="9005455" cy="506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15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Фон для презентаций школа - 57 фото">
            <a:extLst>
              <a:ext uri="{FF2B5EF4-FFF2-40B4-BE49-F238E27FC236}">
                <a16:creationId xmlns:a16="http://schemas.microsoft.com/office/drawing/2014/main" xmlns="" id="{AEB1164F-499E-494B-B1E1-72EB4AC84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73F41398-973F-4397-A11E-15C012F2DCBB}"/>
              </a:ext>
            </a:extLst>
          </p:cNvPr>
          <p:cNvSpPr/>
          <p:nvPr/>
        </p:nvSpPr>
        <p:spPr>
          <a:xfrm>
            <a:off x="1113364" y="85497"/>
            <a:ext cx="9554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Фізкультхвилинка</a:t>
            </a:r>
            <a:endParaRPr lang="uk-UA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уханка танець School Dance (1)">
            <a:hlinkClick r:id="" action="ppaction://media"/>
            <a:extLst>
              <a:ext uri="{FF2B5EF4-FFF2-40B4-BE49-F238E27FC236}">
                <a16:creationId xmlns:a16="http://schemas.microsoft.com/office/drawing/2014/main" xmlns="" id="{7FCF240F-EB4A-4EF3-B54D-134E1C2978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0806" y="1108363"/>
            <a:ext cx="9195139" cy="5172266"/>
          </a:xfrm>
          <a:prstGeom prst="rect">
            <a:avLst/>
          </a:prstGeom>
          <a:ln w="57150">
            <a:solidFill>
              <a:srgbClr val="2F3242"/>
            </a:solidFill>
          </a:ln>
        </p:spPr>
      </p:pic>
      <p:sp>
        <p:nvSpPr>
          <p:cNvPr id="8" name="Прямоугольник 6">
            <a:extLst>
              <a:ext uri="{FF2B5EF4-FFF2-40B4-BE49-F238E27FC236}">
                <a16:creationId xmlns:a16="http://schemas.microsoft.com/office/drawing/2014/main" xmlns="" id="{13EED442-5D3E-463C-9297-A4D29EA760B5}"/>
              </a:ext>
            </a:extLst>
          </p:cNvPr>
          <p:cNvSpPr/>
          <p:nvPr/>
        </p:nvSpPr>
        <p:spPr>
          <a:xfrm>
            <a:off x="382136" y="6051729"/>
            <a:ext cx="115373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2F3242"/>
                </a:solidFill>
              </a:rPr>
              <a:t> </a:t>
            </a:r>
            <a:r>
              <a:rPr lang="en-US" b="1" dirty="0">
                <a:solidFill>
                  <a:srgbClr val="2F3242"/>
                </a:solidFill>
                <a:hlinkClick r:id="rId6"/>
              </a:rPr>
              <a:t>https://www.youtube.com/watch?v=r44y0oKKuJs</a:t>
            </a:r>
            <a:r>
              <a:rPr lang="uk-UA" b="1" dirty="0">
                <a:solidFill>
                  <a:srgbClr val="2F324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3020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5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Фон для презентаций школа - 57 фото">
            <a:extLst>
              <a:ext uri="{FF2B5EF4-FFF2-40B4-BE49-F238E27FC236}">
                <a16:creationId xmlns:a16="http://schemas.microsoft.com/office/drawing/2014/main" xmlns="" id="{AEB1164F-499E-494B-B1E1-72EB4AC84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73F41398-973F-4397-A11E-15C012F2DCBB}"/>
              </a:ext>
            </a:extLst>
          </p:cNvPr>
          <p:cNvSpPr/>
          <p:nvPr/>
        </p:nvSpPr>
        <p:spPr>
          <a:xfrm>
            <a:off x="1113364" y="85497"/>
            <a:ext cx="9554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Знайомство з новою казкою</a:t>
            </a:r>
            <a:endParaRPr lang="uk-UA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xmlns="" id="{8E251F35-2722-4ADF-A75D-D9D11F6B8A56}"/>
              </a:ext>
            </a:extLst>
          </p:cNvPr>
          <p:cNvSpPr/>
          <p:nvPr/>
        </p:nvSpPr>
        <p:spPr>
          <a:xfrm>
            <a:off x="1113364" y="699758"/>
            <a:ext cx="9554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Частина третя</a:t>
            </a:r>
            <a:endParaRPr lang="uk-UA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Мультимедіа з Інтернету 4" title="3.МАЛА БАБА ЯГА (Отфрід Пройслер) - #аудіоказка українською мовою (частина ТРЕТЯ)">
            <a:hlinkClick r:id="" action="ppaction://media"/>
            <a:extLst>
              <a:ext uri="{FF2B5EF4-FFF2-40B4-BE49-F238E27FC236}">
                <a16:creationId xmlns:a16="http://schemas.microsoft.com/office/drawing/2014/main" xmlns="" id="{1D4D4551-4645-4250-B8A8-C84B102C1BB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61321" y="1346089"/>
            <a:ext cx="9269358" cy="521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53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Фон для презентаций школа - 57 фото">
            <a:extLst>
              <a:ext uri="{FF2B5EF4-FFF2-40B4-BE49-F238E27FC236}">
                <a16:creationId xmlns:a16="http://schemas.microsoft.com/office/drawing/2014/main" xmlns="" id="{AEB1164F-499E-494B-B1E1-72EB4AC84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73F41398-973F-4397-A11E-15C012F2DCBB}"/>
              </a:ext>
            </a:extLst>
          </p:cNvPr>
          <p:cNvSpPr/>
          <p:nvPr/>
        </p:nvSpPr>
        <p:spPr>
          <a:xfrm>
            <a:off x="1113364" y="85497"/>
            <a:ext cx="9554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Опрацювання тексту за підручником</a:t>
            </a:r>
            <a:endParaRPr lang="uk-UA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7">
            <a:extLst>
              <a:ext uri="{FF2B5EF4-FFF2-40B4-BE49-F238E27FC236}">
                <a16:creationId xmlns:a16="http://schemas.microsoft.com/office/drawing/2014/main" xmlns="" id="{57A4D780-5D95-4633-95B6-A73D51E9ECED}"/>
              </a:ext>
            </a:extLst>
          </p:cNvPr>
          <p:cNvSpPr/>
          <p:nvPr/>
        </p:nvSpPr>
        <p:spPr>
          <a:xfrm>
            <a:off x="1272499" y="777642"/>
            <a:ext cx="923636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З </a:t>
            </a:r>
            <a:r>
              <a:rPr lang="ru-RU" sz="28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якою</a:t>
            </a:r>
            <a:r>
              <a:rPr lang="ru-RU" sz="28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метою Мала Баба Яга та </a:t>
            </a:r>
            <a:r>
              <a:rPr lang="ru-RU" sz="28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Абраксас</a:t>
            </a:r>
            <a:r>
              <a:rPr lang="ru-RU" sz="28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28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прилетіли</a:t>
            </a:r>
            <a:r>
              <a:rPr lang="ru-RU" sz="28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на базар?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Який</a:t>
            </a:r>
            <a:r>
              <a:rPr lang="ru-RU" sz="28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28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настрій</a:t>
            </a:r>
            <a:r>
              <a:rPr lang="ru-RU" sz="28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28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панував</a:t>
            </a:r>
            <a:r>
              <a:rPr lang="ru-RU" sz="28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на </a:t>
            </a:r>
            <a:r>
              <a:rPr lang="ru-RU" sz="28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базарі</a:t>
            </a:r>
            <a:r>
              <a:rPr lang="ru-RU" sz="28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28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серед</a:t>
            </a:r>
            <a:r>
              <a:rPr lang="ru-RU" sz="28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людей?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Прочитайте </a:t>
            </a:r>
            <a:r>
              <a:rPr lang="ru-RU" sz="28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цей</a:t>
            </a:r>
            <a:r>
              <a:rPr lang="ru-RU" sz="28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28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уривок</a:t>
            </a:r>
            <a:r>
              <a:rPr lang="ru-RU" sz="28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28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твору</a:t>
            </a:r>
            <a:r>
              <a:rPr lang="ru-RU" sz="28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, </a:t>
            </a:r>
            <a:r>
              <a:rPr lang="ru-RU" sz="28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передаючи</a:t>
            </a:r>
            <a:r>
              <a:rPr lang="ru-RU" sz="28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28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інтонацією</a:t>
            </a:r>
            <a:r>
              <a:rPr lang="ru-RU" sz="28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28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ті</a:t>
            </a:r>
            <a:r>
              <a:rPr lang="ru-RU" sz="28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28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емоції</a:t>
            </a:r>
            <a:r>
              <a:rPr lang="ru-RU" sz="28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, </a:t>
            </a:r>
            <a:r>
              <a:rPr lang="ru-RU" sz="28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що</a:t>
            </a:r>
            <a:r>
              <a:rPr lang="ru-RU" sz="28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там </a:t>
            </a:r>
            <a:r>
              <a:rPr lang="ru-RU" sz="28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відчувалися</a:t>
            </a:r>
            <a:r>
              <a:rPr lang="ru-RU" sz="28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.</a:t>
            </a:r>
          </a:p>
        </p:txBody>
      </p:sp>
      <p:sp>
        <p:nvSpPr>
          <p:cNvPr id="3" name="Сувій: горизонтальний 2">
            <a:extLst>
              <a:ext uri="{FF2B5EF4-FFF2-40B4-BE49-F238E27FC236}">
                <a16:creationId xmlns:a16="http://schemas.microsoft.com/office/drawing/2014/main" xmlns="" id="{6DA6B7C9-E484-41D2-8496-F41ADEE98F2E}"/>
              </a:ext>
            </a:extLst>
          </p:cNvPr>
          <p:cNvSpPr/>
          <p:nvPr/>
        </p:nvSpPr>
        <p:spPr>
          <a:xfrm>
            <a:off x="9957860" y="267204"/>
            <a:ext cx="2050473" cy="127908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rgbClr val="FFFF00"/>
                </a:solidFill>
              </a:rPr>
              <a:t>с.57-60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1C9C404-7CB7-4E20-AE6A-4E10827A6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681" y="3024411"/>
            <a:ext cx="3578566" cy="296619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75A9943-FA5E-4C60-96F0-1898FD88E4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02" y="3070225"/>
            <a:ext cx="1249725" cy="197758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D99B780-4937-4191-89C5-AA735AEB36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106" y="3070226"/>
            <a:ext cx="2556724" cy="366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058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Фон для презентаций школа - 57 фото">
            <a:extLst>
              <a:ext uri="{FF2B5EF4-FFF2-40B4-BE49-F238E27FC236}">
                <a16:creationId xmlns:a16="http://schemas.microsoft.com/office/drawing/2014/main" xmlns="" id="{AEB1164F-499E-494B-B1E1-72EB4AC84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73F41398-973F-4397-A11E-15C012F2DCBB}"/>
              </a:ext>
            </a:extLst>
          </p:cNvPr>
          <p:cNvSpPr/>
          <p:nvPr/>
        </p:nvSpPr>
        <p:spPr>
          <a:xfrm>
            <a:off x="1113364" y="85497"/>
            <a:ext cx="9554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Знайомство з новою казкою</a:t>
            </a:r>
            <a:endParaRPr lang="uk-UA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xmlns="" id="{8E251F35-2722-4ADF-A75D-D9D11F6B8A56}"/>
              </a:ext>
            </a:extLst>
          </p:cNvPr>
          <p:cNvSpPr/>
          <p:nvPr/>
        </p:nvSpPr>
        <p:spPr>
          <a:xfrm>
            <a:off x="1113364" y="699758"/>
            <a:ext cx="9554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Частина четверта</a:t>
            </a:r>
            <a:endParaRPr lang="uk-UA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xmlns="" id="{93A28846-8857-467F-8306-EB7FF49EED8C}"/>
              </a:ext>
            </a:extLst>
          </p:cNvPr>
          <p:cNvSpPr/>
          <p:nvPr/>
        </p:nvSpPr>
        <p:spPr>
          <a:xfrm>
            <a:off x="7250545" y="1342757"/>
            <a:ext cx="37130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hlinkClick r:id="rId3"/>
              </a:rPr>
              <a:t>https://www.youtube.com/watch?v=P3L_R-_5YYU</a:t>
            </a:r>
            <a:r>
              <a:rPr lang="uk-UA" sz="2800" dirty="0"/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3064D7D-0B8B-4342-8839-D5A329869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674" y="1465289"/>
            <a:ext cx="2463538" cy="1757837"/>
          </a:xfrm>
          <a:prstGeom prst="rect">
            <a:avLst/>
          </a:prstGeom>
        </p:spPr>
      </p:pic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xmlns="" id="{E49D9E40-E4ED-4F6E-96EA-638E07542719}"/>
              </a:ext>
            </a:extLst>
          </p:cNvPr>
          <p:cNvSpPr/>
          <p:nvPr/>
        </p:nvSpPr>
        <p:spPr>
          <a:xfrm>
            <a:off x="1039473" y="3154505"/>
            <a:ext cx="9554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Частина п’ята</a:t>
            </a:r>
            <a:endParaRPr lang="uk-UA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7DC02F3-1DDC-45CC-B62D-78EE5E0155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47" y="4265651"/>
            <a:ext cx="2463538" cy="1757837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xmlns="" id="{AFAF0120-5B53-40BE-AB7D-64C560554A60}"/>
              </a:ext>
            </a:extLst>
          </p:cNvPr>
          <p:cNvSpPr/>
          <p:nvPr/>
        </p:nvSpPr>
        <p:spPr>
          <a:xfrm>
            <a:off x="4194850" y="4638054"/>
            <a:ext cx="35883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https://www.youtube.com/watch?v=eWEPSgFdEa4</a:t>
            </a:r>
            <a:r>
              <a:rPr lang="uk-UA" sz="2800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E05AB22-A52F-450F-BA9A-AB613687C8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772" y="2960557"/>
            <a:ext cx="2556724" cy="366463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BFBFB4C-55A3-4F44-85D2-95AD3636A1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322" y="528985"/>
            <a:ext cx="1685813" cy="363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306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Фон для презентаций школа - 57 фото">
            <a:extLst>
              <a:ext uri="{FF2B5EF4-FFF2-40B4-BE49-F238E27FC236}">
                <a16:creationId xmlns:a16="http://schemas.microsoft.com/office/drawing/2014/main" xmlns="" id="{AEB1164F-499E-494B-B1E1-72EB4AC84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73F41398-973F-4397-A11E-15C012F2DCBB}"/>
              </a:ext>
            </a:extLst>
          </p:cNvPr>
          <p:cNvSpPr/>
          <p:nvPr/>
        </p:nvSpPr>
        <p:spPr>
          <a:xfrm>
            <a:off x="1113364" y="85497"/>
            <a:ext cx="9554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Давай</a:t>
            </a:r>
            <a:r>
              <a:rPr lang="uk-UA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поговоримо</a:t>
            </a:r>
            <a:endParaRPr lang="uk-UA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7">
            <a:extLst>
              <a:ext uri="{FF2B5EF4-FFF2-40B4-BE49-F238E27FC236}">
                <a16:creationId xmlns:a16="http://schemas.microsoft.com/office/drawing/2014/main" xmlns="" id="{57A4D780-5D95-4633-95B6-A73D51E9ECED}"/>
              </a:ext>
            </a:extLst>
          </p:cNvPr>
          <p:cNvSpPr/>
          <p:nvPr/>
        </p:nvSpPr>
        <p:spPr>
          <a:xfrm>
            <a:off x="2260790" y="1119388"/>
            <a:ext cx="89521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Чи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сподобалась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тобі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ця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повість-казка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?</a:t>
            </a:r>
            <a:endParaRPr lang="ru-RU" sz="2800" dirty="0">
              <a:solidFill>
                <a:srgbClr val="2F32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Хто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із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героїв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сподобався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найбільше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?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Якою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ви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собі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уявили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бабу Ягу?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Чому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вона почала </a:t>
            </a:r>
            <a:r>
              <a:rPr lang="ru-RU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робити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добрі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справи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?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Чи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подружилися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б </a:t>
            </a:r>
            <a:r>
              <a:rPr lang="ru-RU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ви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з такою </a:t>
            </a:r>
            <a:r>
              <a:rPr lang="ru-RU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бабусею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B171CA0-2D98-4E66-B4BC-03CCD013D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" y="2290616"/>
            <a:ext cx="4222671" cy="439157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254F084-A7E0-481C-AAE5-6903CE544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243" y="4486404"/>
            <a:ext cx="2955523" cy="235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72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Фон для презентаций школа - 57 фото">
            <a:extLst>
              <a:ext uri="{FF2B5EF4-FFF2-40B4-BE49-F238E27FC236}">
                <a16:creationId xmlns:a16="http://schemas.microsoft.com/office/drawing/2014/main" xmlns="" id="{AEB1164F-499E-494B-B1E1-72EB4AC84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73F41398-973F-4397-A11E-15C012F2DCBB}"/>
              </a:ext>
            </a:extLst>
          </p:cNvPr>
          <p:cNvSpPr/>
          <p:nvPr/>
        </p:nvSpPr>
        <p:spPr>
          <a:xfrm>
            <a:off x="1113364" y="85497"/>
            <a:ext cx="9554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Вправа «Промінчики доброти»</a:t>
            </a:r>
            <a:endParaRPr lang="uk-UA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B51D995-249B-48A2-9CA5-7466F0CC0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276" y="1563668"/>
            <a:ext cx="4902780" cy="4902780"/>
          </a:xfrm>
          <a:prstGeom prst="rect">
            <a:avLst/>
          </a:prstGeom>
        </p:spPr>
      </p:pic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xmlns="" id="{C43632D6-B13C-488D-A0BA-41872EF2A91D}"/>
              </a:ext>
            </a:extLst>
          </p:cNvPr>
          <p:cNvSpPr/>
          <p:nvPr/>
        </p:nvSpPr>
        <p:spPr>
          <a:xfrm>
            <a:off x="1318681" y="831840"/>
            <a:ext cx="9554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Запишіть на промінчиках свої добрі справи</a:t>
            </a:r>
            <a:endParaRPr lang="uk-UA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0032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Фон для презентаций школа - 57 фото">
            <a:extLst>
              <a:ext uri="{FF2B5EF4-FFF2-40B4-BE49-F238E27FC236}">
                <a16:creationId xmlns:a16="http://schemas.microsoft.com/office/drawing/2014/main" xmlns="" id="{AEB1164F-499E-494B-B1E1-72EB4AC84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BB9CE99-BD02-4AC9-BFA9-ED4BECEC49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582" y="327996"/>
            <a:ext cx="3957782" cy="2675409"/>
          </a:xfrm>
          <a:prstGeom prst="rect">
            <a:avLst/>
          </a:prstGeom>
        </p:spPr>
      </p:pic>
      <p:sp>
        <p:nvSpPr>
          <p:cNvPr id="6" name="Скругленный прямоугольник 1">
            <a:extLst>
              <a:ext uri="{FF2B5EF4-FFF2-40B4-BE49-F238E27FC236}">
                <a16:creationId xmlns:a16="http://schemas.microsoft.com/office/drawing/2014/main" xmlns="" id="{37200F09-07F5-4BD5-A8D6-8F7A3AF28DBA}"/>
              </a:ext>
            </a:extLst>
          </p:cNvPr>
          <p:cNvSpPr/>
          <p:nvPr/>
        </p:nvSpPr>
        <p:spPr>
          <a:xfrm>
            <a:off x="5172364" y="1072575"/>
            <a:ext cx="5879196" cy="593125"/>
          </a:xfrm>
          <a:prstGeom prst="roundRect">
            <a:avLst/>
          </a:prstGeom>
          <a:solidFill>
            <a:srgbClr val="FC5134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не міг, не хотів читати.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11">
            <a:extLst>
              <a:ext uri="{FF2B5EF4-FFF2-40B4-BE49-F238E27FC236}">
                <a16:creationId xmlns:a16="http://schemas.microsoft.com/office/drawing/2014/main" xmlns="" id="{04B94216-EFA6-48E5-B10D-052CE43663DD}"/>
              </a:ext>
            </a:extLst>
          </p:cNvPr>
          <p:cNvSpPr/>
          <p:nvPr/>
        </p:nvSpPr>
        <p:spPr>
          <a:xfrm>
            <a:off x="5172364" y="1873276"/>
            <a:ext cx="5879196" cy="593125"/>
          </a:xfrm>
          <a:prstGeom prst="roundRect">
            <a:avLst/>
          </a:prstGeom>
          <a:solidFill>
            <a:srgbClr val="FB840D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це робив, але не дуже хотів.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12">
            <a:extLst>
              <a:ext uri="{FF2B5EF4-FFF2-40B4-BE49-F238E27FC236}">
                <a16:creationId xmlns:a16="http://schemas.microsoft.com/office/drawing/2014/main" xmlns="" id="{9978A3F9-AAE1-4266-B64E-F3B76CD3433D}"/>
              </a:ext>
            </a:extLst>
          </p:cNvPr>
          <p:cNvSpPr/>
          <p:nvPr/>
        </p:nvSpPr>
        <p:spPr>
          <a:xfrm>
            <a:off x="5172364" y="2630399"/>
            <a:ext cx="5879196" cy="59312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це робив з допомогою.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Скругленный прямоугольник 13">
            <a:extLst>
              <a:ext uri="{FF2B5EF4-FFF2-40B4-BE49-F238E27FC236}">
                <a16:creationId xmlns:a16="http://schemas.microsoft.com/office/drawing/2014/main" xmlns="" id="{BDCF2A95-05D4-47BD-A18F-3BCFCE38E897}"/>
              </a:ext>
            </a:extLst>
          </p:cNvPr>
          <p:cNvSpPr/>
          <p:nvPr/>
        </p:nvSpPr>
        <p:spPr>
          <a:xfrm>
            <a:off x="5172364" y="3429000"/>
            <a:ext cx="5879196" cy="593125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це робив, але не все.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Скругленный прямоугольник 14">
            <a:extLst>
              <a:ext uri="{FF2B5EF4-FFF2-40B4-BE49-F238E27FC236}">
                <a16:creationId xmlns:a16="http://schemas.microsoft.com/office/drawing/2014/main" xmlns="" id="{D03B3404-BEA5-46FF-B81E-9C9DCE57E0BE}"/>
              </a:ext>
            </a:extLst>
          </p:cNvPr>
          <p:cNvSpPr/>
          <p:nvPr/>
        </p:nvSpPr>
        <p:spPr>
          <a:xfrm>
            <a:off x="5172364" y="4272443"/>
            <a:ext cx="5879196" cy="5931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це робив, але не відразу.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кругленный прямоугольник 15">
            <a:extLst>
              <a:ext uri="{FF2B5EF4-FFF2-40B4-BE49-F238E27FC236}">
                <a16:creationId xmlns:a16="http://schemas.microsoft.com/office/drawing/2014/main" xmlns="" id="{B6DFA9FE-B33E-487B-A323-351E59498E83}"/>
              </a:ext>
            </a:extLst>
          </p:cNvPr>
          <p:cNvSpPr/>
          <p:nvPr/>
        </p:nvSpPr>
        <p:spPr>
          <a:xfrm>
            <a:off x="5172365" y="5093465"/>
            <a:ext cx="5879196" cy="5931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читав кожного дня.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Скругленный прямоугольник 16">
            <a:extLst>
              <a:ext uri="{FF2B5EF4-FFF2-40B4-BE49-F238E27FC236}">
                <a16:creationId xmlns:a16="http://schemas.microsoft.com/office/drawing/2014/main" xmlns="" id="{7F1A511A-63D7-4187-A5B8-026BF90CB63E}"/>
              </a:ext>
            </a:extLst>
          </p:cNvPr>
          <p:cNvSpPr/>
          <p:nvPr/>
        </p:nvSpPr>
        <p:spPr>
          <a:xfrm>
            <a:off x="5172365" y="5850588"/>
            <a:ext cx="5879196" cy="593125"/>
          </a:xfrm>
          <a:prstGeom prst="roundRect">
            <a:avLst/>
          </a:prstGeom>
          <a:solidFill>
            <a:srgbClr val="CB23B3"/>
          </a:solidFill>
          <a:ln>
            <a:solidFill>
              <a:srgbClr val="CB23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 було дуже просто! Я – Молодець!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438EF66-AC61-4585-ACED-E8344F2D46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2800" y="2940265"/>
            <a:ext cx="3851677" cy="3092758"/>
          </a:xfrm>
          <a:prstGeom prst="rect">
            <a:avLst/>
          </a:prstGeom>
        </p:spPr>
      </p:pic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xmlns="" id="{3582C530-A03C-4A1B-B51D-A06631A7E50F}"/>
              </a:ext>
            </a:extLst>
          </p:cNvPr>
          <p:cNvSpPr/>
          <p:nvPr/>
        </p:nvSpPr>
        <p:spPr>
          <a:xfrm>
            <a:off x="1422781" y="53954"/>
            <a:ext cx="9554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Оціни свою роботу</a:t>
            </a:r>
            <a:endParaRPr lang="uk-UA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8593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Фон для презентаций школа - 57 фото">
            <a:extLst>
              <a:ext uri="{FF2B5EF4-FFF2-40B4-BE49-F238E27FC236}">
                <a16:creationId xmlns:a16="http://schemas.microsoft.com/office/drawing/2014/main" xmlns="" id="{AEB1164F-499E-494B-B1E1-72EB4AC84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73F41398-973F-4397-A11E-15C012F2DCBB}"/>
              </a:ext>
            </a:extLst>
          </p:cNvPr>
          <p:cNvSpPr/>
          <p:nvPr/>
        </p:nvSpPr>
        <p:spPr>
          <a:xfrm>
            <a:off x="2224539" y="85497"/>
            <a:ext cx="722236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Пофантазуй.</a:t>
            </a:r>
            <a:br>
              <a:rPr lang="uk-UA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</a:br>
            <a:r>
              <a:rPr lang="uk-UA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Заплющ очі і уяви два предмети:</a:t>
            </a:r>
            <a:endParaRPr lang="uk-UA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79D1B5A-07F3-4016-A93C-EC016B7C8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716" y="3046770"/>
            <a:ext cx="2381683" cy="3587154"/>
          </a:xfrm>
          <a:prstGeom prst="rect">
            <a:avLst/>
          </a:prstGeom>
        </p:spPr>
      </p:pic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xmlns="" id="{E80855E0-CDF6-4331-A8AC-147ADCBE28C4}"/>
              </a:ext>
            </a:extLst>
          </p:cNvPr>
          <p:cNvSpPr/>
          <p:nvPr/>
        </p:nvSpPr>
        <p:spPr>
          <a:xfrm>
            <a:off x="1267155" y="1203320"/>
            <a:ext cx="94302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‣</a:t>
            </a:r>
            <a:r>
              <a:rPr lang="uk-UA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які дарують тобі найбільше задоволення;</a:t>
            </a:r>
            <a:endParaRPr lang="uk-UA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xmlns="" id="{568E03BB-2C3F-48E5-8AC3-660ACB365F3C}"/>
              </a:ext>
            </a:extLst>
          </p:cNvPr>
          <p:cNvSpPr/>
          <p:nvPr/>
        </p:nvSpPr>
        <p:spPr>
          <a:xfrm>
            <a:off x="1267155" y="1872956"/>
            <a:ext cx="52857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‣</a:t>
            </a:r>
            <a:r>
              <a:rPr lang="uk-UA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які тебе заспокоюють;</a:t>
            </a:r>
            <a:endParaRPr lang="uk-UA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xmlns="" id="{6987AA99-438F-4BDA-9F8B-4F5E04233626}"/>
              </a:ext>
            </a:extLst>
          </p:cNvPr>
          <p:cNvSpPr/>
          <p:nvPr/>
        </p:nvSpPr>
        <p:spPr>
          <a:xfrm>
            <a:off x="1267155" y="2542592"/>
            <a:ext cx="44901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‣</a:t>
            </a:r>
            <a:r>
              <a:rPr lang="uk-UA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які тебе дратують;</a:t>
            </a:r>
            <a:endParaRPr lang="uk-UA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xmlns="" id="{333845E3-9763-4504-B0CB-738218163220}"/>
              </a:ext>
            </a:extLst>
          </p:cNvPr>
          <p:cNvSpPr/>
          <p:nvPr/>
        </p:nvSpPr>
        <p:spPr>
          <a:xfrm>
            <a:off x="1267155" y="3212228"/>
            <a:ext cx="849854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‣</a:t>
            </a:r>
            <a:r>
              <a:rPr lang="uk-UA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які можуть бути більшими за дерево;</a:t>
            </a:r>
            <a:endParaRPr lang="uk-UA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xmlns="" id="{2AEB24FA-AEE6-4E1E-AE5B-494ED00FD5A7}"/>
              </a:ext>
            </a:extLst>
          </p:cNvPr>
          <p:cNvSpPr/>
          <p:nvPr/>
        </p:nvSpPr>
        <p:spPr>
          <a:xfrm>
            <a:off x="1267155" y="3881864"/>
            <a:ext cx="66574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‣</a:t>
            </a:r>
            <a:r>
              <a:rPr lang="uk-UA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які завжди бувають м’якими;</a:t>
            </a:r>
            <a:endParaRPr lang="uk-UA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xmlns="" id="{0CF5C99C-5C8F-4472-8C55-188EA16D4A10}"/>
              </a:ext>
            </a:extLst>
          </p:cNvPr>
          <p:cNvSpPr/>
          <p:nvPr/>
        </p:nvSpPr>
        <p:spPr>
          <a:xfrm>
            <a:off x="1267155" y="4551500"/>
            <a:ext cx="57375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‣</a:t>
            </a:r>
            <a:r>
              <a:rPr lang="uk-UA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які завжди вищі за тебе;</a:t>
            </a:r>
            <a:endParaRPr lang="uk-UA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xmlns="" id="{8C749A32-4BAC-4130-940C-7CA574181057}"/>
              </a:ext>
            </a:extLst>
          </p:cNvPr>
          <p:cNvSpPr/>
          <p:nvPr/>
        </p:nvSpPr>
        <p:spPr>
          <a:xfrm>
            <a:off x="1267155" y="5221136"/>
            <a:ext cx="631063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‣</a:t>
            </a:r>
            <a:r>
              <a:rPr lang="uk-UA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твого улюбленого кольору;</a:t>
            </a:r>
            <a:endParaRPr lang="uk-UA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xmlns="" id="{DD9A7F57-8EA9-4606-9BB3-5EFD82C36312}"/>
              </a:ext>
            </a:extLst>
          </p:cNvPr>
          <p:cNvSpPr/>
          <p:nvPr/>
        </p:nvSpPr>
        <p:spPr>
          <a:xfrm>
            <a:off x="1267155" y="5890772"/>
            <a:ext cx="67880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‣</a:t>
            </a:r>
            <a:r>
              <a:rPr lang="uk-UA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які виконують протилежні дії;</a:t>
            </a:r>
            <a:endParaRPr lang="uk-UA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4251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Фон для презентаций школа - 57 фото">
            <a:extLst>
              <a:ext uri="{FF2B5EF4-FFF2-40B4-BE49-F238E27FC236}">
                <a16:creationId xmlns:a16="http://schemas.microsoft.com/office/drawing/2014/main" xmlns="" id="{AEB1164F-499E-494B-B1E1-72EB4AC84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73F41398-973F-4397-A11E-15C012F2DCBB}"/>
              </a:ext>
            </a:extLst>
          </p:cNvPr>
          <p:cNvSpPr/>
          <p:nvPr/>
        </p:nvSpPr>
        <p:spPr>
          <a:xfrm>
            <a:off x="1113364" y="85497"/>
            <a:ext cx="95546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Намалюй пару, яка тобі найбільше сподобалась</a:t>
            </a:r>
            <a:endParaRPr lang="uk-UA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79D1B5A-07F3-4016-A93C-EC016B7C8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850" y="3015273"/>
            <a:ext cx="2381683" cy="3587154"/>
          </a:xfrm>
          <a:prstGeom prst="rect">
            <a:avLst/>
          </a:prstGeom>
        </p:spPr>
      </p:pic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xmlns="" id="{DD9A7F57-8EA9-4606-9BB3-5EFD82C36312}"/>
              </a:ext>
            </a:extLst>
          </p:cNvPr>
          <p:cNvSpPr/>
          <p:nvPr/>
        </p:nvSpPr>
        <p:spPr>
          <a:xfrm>
            <a:off x="1380670" y="5158899"/>
            <a:ext cx="65208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‣</a:t>
            </a:r>
            <a:r>
              <a:rPr lang="uk-UA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Дай назву цій парі</a:t>
            </a:r>
            <a:endParaRPr lang="uk-UA" sz="5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кутник: округлені кути 2">
            <a:extLst>
              <a:ext uri="{FF2B5EF4-FFF2-40B4-BE49-F238E27FC236}">
                <a16:creationId xmlns:a16="http://schemas.microsoft.com/office/drawing/2014/main" xmlns="" id="{130BFE2D-2FCF-4EC2-A0E0-C0FFD0763A6D}"/>
              </a:ext>
            </a:extLst>
          </p:cNvPr>
          <p:cNvSpPr/>
          <p:nvPr/>
        </p:nvSpPr>
        <p:spPr>
          <a:xfrm>
            <a:off x="1607126" y="1380438"/>
            <a:ext cx="3075709" cy="3352800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xmlns="" id="{4B8ADEB5-1D75-4E36-A3CA-1380032AFE93}"/>
              </a:ext>
            </a:extLst>
          </p:cNvPr>
          <p:cNvSpPr/>
          <p:nvPr/>
        </p:nvSpPr>
        <p:spPr>
          <a:xfrm>
            <a:off x="5520143" y="1380438"/>
            <a:ext cx="3075709" cy="3352800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0F581A4-8A1D-493F-B4AF-B1D2C5B98A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318" y="1533238"/>
            <a:ext cx="2819544" cy="28195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156CE4A-DB42-4F06-BECC-AFC56B0B0E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859" y="1632757"/>
            <a:ext cx="1720275" cy="245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11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Фон для презентаций школа - 57 фото">
            <a:extLst>
              <a:ext uri="{FF2B5EF4-FFF2-40B4-BE49-F238E27FC236}">
                <a16:creationId xmlns:a16="http://schemas.microsoft.com/office/drawing/2014/main" xmlns="" id="{AEB1164F-499E-494B-B1E1-72EB4AC84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73F41398-973F-4397-A11E-15C012F2DCBB}"/>
              </a:ext>
            </a:extLst>
          </p:cNvPr>
          <p:cNvSpPr/>
          <p:nvPr/>
        </p:nvSpPr>
        <p:spPr>
          <a:xfrm>
            <a:off x="2852612" y="177861"/>
            <a:ext cx="58522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«</a:t>
            </a:r>
            <a:r>
              <a:rPr lang="uk-UA" sz="3600" b="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Гра «</a:t>
            </a:r>
            <a:r>
              <a:rPr lang="uk-UA" sz="3600" b="0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Поримуймо</a:t>
            </a:r>
            <a:r>
              <a:rPr lang="uk-UA" sz="3600" b="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разом!»</a:t>
            </a:r>
            <a:endParaRPr lang="uk-UA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xmlns="" id="{7256C238-C39E-42F7-9EAD-0D531519CF1F}"/>
              </a:ext>
            </a:extLst>
          </p:cNvPr>
          <p:cNvSpPr/>
          <p:nvPr/>
        </p:nvSpPr>
        <p:spPr>
          <a:xfrm>
            <a:off x="1403926" y="810749"/>
            <a:ext cx="815570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2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Діти ходили, діти гукали,</a:t>
            </a:r>
          </a:p>
          <a:p>
            <a:pPr algn="just"/>
            <a:r>
              <a:rPr lang="uk-UA" sz="32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Діти у парку казку              .</a:t>
            </a:r>
          </a:p>
          <a:p>
            <a:pPr algn="just"/>
            <a:r>
              <a:rPr lang="uk-UA" sz="32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Може, під кущиком, чи під місточком?</a:t>
            </a:r>
          </a:p>
          <a:p>
            <a:pPr algn="just"/>
            <a:r>
              <a:rPr lang="uk-UA" sz="32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Може, накрилась кленовим                   ?</a:t>
            </a:r>
          </a:p>
          <a:p>
            <a:pPr algn="just"/>
            <a:r>
              <a:rPr lang="uk-UA" sz="32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Хлопці гасали, бешкетували.</a:t>
            </a:r>
          </a:p>
          <a:p>
            <a:pPr algn="just"/>
            <a:r>
              <a:rPr lang="uk-UA" sz="32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Що ви? Це казку вони                  .</a:t>
            </a:r>
          </a:p>
          <a:p>
            <a:pPr algn="just"/>
            <a:r>
              <a:rPr lang="uk-UA" sz="32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— Казко, постій, гей, </a:t>
            </a:r>
            <a:r>
              <a:rPr lang="uk-UA" sz="3200" b="0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озовися</a:t>
            </a:r>
            <a:r>
              <a:rPr lang="uk-UA" sz="32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!</a:t>
            </a:r>
          </a:p>
          <a:p>
            <a:pPr algn="just"/>
            <a:r>
              <a:rPr lang="uk-UA" sz="32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Ти не жартуй з нас, тихо, не смійся!</a:t>
            </a:r>
          </a:p>
          <a:p>
            <a:pPr algn="just"/>
            <a:r>
              <a:rPr lang="uk-UA" sz="32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Казка із сонечком з неба злетіла.</a:t>
            </a:r>
          </a:p>
          <a:p>
            <a:pPr algn="just"/>
            <a:r>
              <a:rPr lang="uk-UA" sz="32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Ні, нашу казку кізонька          .</a:t>
            </a:r>
          </a:p>
          <a:p>
            <a:pPr algn="just"/>
            <a:r>
              <a:rPr lang="uk-UA" sz="32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Та осьде знову казка знайшлася,</a:t>
            </a:r>
          </a:p>
          <a:p>
            <a:pPr algn="just"/>
            <a:r>
              <a:rPr lang="uk-UA" sz="32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Будемо </a:t>
            </a:r>
            <a:r>
              <a:rPr lang="uk-UA" sz="3200" b="0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слухать</a:t>
            </a:r>
            <a:r>
              <a:rPr lang="uk-UA" sz="32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, чи гарна                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xmlns="" id="{15B01200-7FFD-4A58-81A2-8AF04A206000}"/>
              </a:ext>
            </a:extLst>
          </p:cNvPr>
          <p:cNvSpPr/>
          <p:nvPr/>
        </p:nvSpPr>
        <p:spPr>
          <a:xfrm>
            <a:off x="4920453" y="1342553"/>
            <a:ext cx="16027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шукали</a:t>
            </a:r>
            <a:endParaRPr lang="uk-UA" sz="3200" dirty="0">
              <a:solidFill>
                <a:srgbClr val="0070C0"/>
              </a:solidFill>
            </a:endParaRP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xmlns="" id="{7E77F0B2-3750-49AB-B0D9-F111FFC5B710}"/>
              </a:ext>
            </a:extLst>
          </p:cNvPr>
          <p:cNvSpPr/>
          <p:nvPr/>
        </p:nvSpPr>
        <p:spPr>
          <a:xfrm>
            <a:off x="6713013" y="2267496"/>
            <a:ext cx="21665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листочком</a:t>
            </a:r>
            <a:endParaRPr lang="uk-UA" sz="3200" dirty="0">
              <a:solidFill>
                <a:srgbClr val="0070C0"/>
              </a:solidFill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xmlns="" id="{BAC176D6-4078-4B43-95BA-FDB73A4C7A45}"/>
              </a:ext>
            </a:extLst>
          </p:cNvPr>
          <p:cNvSpPr/>
          <p:nvPr/>
        </p:nvSpPr>
        <p:spPr>
          <a:xfrm>
            <a:off x="5721826" y="3226795"/>
            <a:ext cx="19357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доганяли</a:t>
            </a:r>
            <a:endParaRPr lang="uk-UA" sz="3200" dirty="0">
              <a:solidFill>
                <a:srgbClr val="0070C0"/>
              </a:solidFill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xmlns="" id="{1FBD4107-4FED-4553-B980-6E64EBC86C35}"/>
              </a:ext>
            </a:extLst>
          </p:cNvPr>
          <p:cNvSpPr/>
          <p:nvPr/>
        </p:nvSpPr>
        <p:spPr>
          <a:xfrm>
            <a:off x="5778733" y="5223059"/>
            <a:ext cx="1157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з’їла</a:t>
            </a:r>
            <a:endParaRPr lang="uk-UA" sz="3200" dirty="0">
              <a:solidFill>
                <a:srgbClr val="0070C0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775E503E-A8AA-4F47-B68F-0A0E2C161767}"/>
              </a:ext>
            </a:extLst>
          </p:cNvPr>
          <p:cNvSpPr/>
          <p:nvPr/>
        </p:nvSpPr>
        <p:spPr>
          <a:xfrm>
            <a:off x="6357577" y="6168100"/>
            <a:ext cx="1759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вдалася</a:t>
            </a:r>
            <a:endParaRPr lang="uk-UA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47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Фон для презентаций школа - 57 фото">
            <a:extLst>
              <a:ext uri="{FF2B5EF4-FFF2-40B4-BE49-F238E27FC236}">
                <a16:creationId xmlns:a16="http://schemas.microsoft.com/office/drawing/2014/main" xmlns="" id="{AEB1164F-499E-494B-B1E1-72EB4AC84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F1C9402-55B6-4198-B8F2-D4645315E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5787" y="2219479"/>
            <a:ext cx="3533713" cy="4510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6">
            <a:extLst>
              <a:ext uri="{FF2B5EF4-FFF2-40B4-BE49-F238E27FC236}">
                <a16:creationId xmlns:a16="http://schemas.microsoft.com/office/drawing/2014/main" xmlns="" id="{41F18BEC-DCE5-4F38-BCD5-A9788E1F96DA}"/>
              </a:ext>
            </a:extLst>
          </p:cNvPr>
          <p:cNvSpPr/>
          <p:nvPr/>
        </p:nvSpPr>
        <p:spPr>
          <a:xfrm>
            <a:off x="1265513" y="198582"/>
            <a:ext cx="9457774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Отфрід</a:t>
            </a:r>
            <a:r>
              <a:rPr lang="ru-RU" sz="2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2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Пройслер</a:t>
            </a:r>
            <a:r>
              <a:rPr lang="ru-RU" sz="2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(1923–2013) — </a:t>
            </a:r>
            <a:r>
              <a:rPr lang="ru-RU" sz="26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популярний</a:t>
            </a:r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26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німецький</a:t>
            </a:r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дитячий </a:t>
            </a:r>
            <a:r>
              <a:rPr lang="ru-RU" sz="26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письменник</a:t>
            </a:r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, </a:t>
            </a:r>
            <a:r>
              <a:rPr lang="ru-RU" sz="26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казкар</a:t>
            </a:r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. </a:t>
            </a:r>
            <a:r>
              <a:rPr lang="ru-RU" sz="26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Народився</a:t>
            </a:r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в </a:t>
            </a:r>
            <a:r>
              <a:rPr lang="ru-RU" sz="26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Чехії</a:t>
            </a:r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. </a:t>
            </a:r>
          </a:p>
          <a:p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За </a:t>
            </a:r>
            <a:r>
              <a:rPr lang="ru-RU" sz="26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професією</a:t>
            </a:r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26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вчитель</a:t>
            </a:r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. </a:t>
            </a:r>
            <a:r>
              <a:rPr lang="ru-RU" sz="26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Його</a:t>
            </a:r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твори </a:t>
            </a:r>
            <a:r>
              <a:rPr lang="ru-RU" sz="26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таємничі</a:t>
            </a:r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й </a:t>
            </a:r>
            <a:r>
              <a:rPr lang="ru-RU" sz="26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загадкові</a:t>
            </a:r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. </a:t>
            </a:r>
            <a:b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</a:br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У них </a:t>
            </a:r>
            <a:r>
              <a:rPr lang="ru-RU" sz="26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діють</a:t>
            </a:r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 </a:t>
            </a:r>
            <a:r>
              <a:rPr lang="ru-RU" sz="26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переважно</a:t>
            </a:r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 </a:t>
            </a:r>
            <a:r>
              <a:rPr lang="ru-RU" sz="26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фантастичні</a:t>
            </a:r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 </a:t>
            </a:r>
            <a:r>
              <a:rPr lang="ru-RU" sz="26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герої</a:t>
            </a:r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 —  </a:t>
            </a:r>
            <a:r>
              <a:rPr lang="ru-RU" sz="26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чаклуни</a:t>
            </a:r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,  </a:t>
            </a:r>
            <a:r>
              <a:rPr lang="ru-RU" sz="26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відьми</a:t>
            </a:r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,  </a:t>
            </a:r>
            <a:r>
              <a:rPr lang="ru-RU" sz="26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привиди</a:t>
            </a:r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.  </a:t>
            </a:r>
            <a:r>
              <a:rPr lang="ru-RU" sz="26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Літературні</a:t>
            </a:r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26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герої</a:t>
            </a:r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</a:p>
          <a:p>
            <a:r>
              <a:rPr lang="ru-RU" sz="26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його</a:t>
            </a:r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26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творів</a:t>
            </a:r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— </a:t>
            </a:r>
            <a:r>
              <a:rPr lang="ru-RU" sz="26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Водяничок</a:t>
            </a:r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, Мала </a:t>
            </a:r>
          </a:p>
          <a:p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Баба Яга — стали </a:t>
            </a:r>
            <a:r>
              <a:rPr lang="ru-RU" sz="26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улюбленцями</a:t>
            </a:r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</a:p>
          <a:p>
            <a:r>
              <a:rPr lang="ru-RU" sz="26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малечі</a:t>
            </a:r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26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всього</a:t>
            </a:r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26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світу</a:t>
            </a:r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. </a:t>
            </a:r>
            <a:r>
              <a:rPr lang="ru-RU" sz="26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Отфрід</a:t>
            </a:r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 </a:t>
            </a:r>
          </a:p>
          <a:p>
            <a:r>
              <a:rPr lang="ru-RU" sz="26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Пройслер</a:t>
            </a:r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 написав  </a:t>
            </a:r>
            <a:r>
              <a:rPr lang="ru-RU" sz="26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понад</a:t>
            </a:r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 </a:t>
            </a:r>
          </a:p>
          <a:p>
            <a:r>
              <a:rPr lang="ru-RU" sz="26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двадцять</a:t>
            </a:r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 </a:t>
            </a:r>
            <a:r>
              <a:rPr lang="ru-RU" sz="26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книжок</a:t>
            </a:r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 для  </a:t>
            </a:r>
            <a:r>
              <a:rPr lang="ru-RU" sz="26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дітей</a:t>
            </a:r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. </a:t>
            </a:r>
          </a:p>
          <a:p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За </a:t>
            </a:r>
            <a:r>
              <a:rPr lang="ru-RU" sz="26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їхніми</a:t>
            </a:r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мотивами </a:t>
            </a:r>
            <a:r>
              <a:rPr lang="ru-RU" sz="26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поставлені</a:t>
            </a:r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</a:p>
          <a:p>
            <a:r>
              <a:rPr lang="ru-RU" sz="26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кінофільми</a:t>
            </a:r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, </a:t>
            </a:r>
            <a:r>
              <a:rPr lang="ru-RU" sz="26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телевистави</a:t>
            </a:r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,  </a:t>
            </a:r>
          </a:p>
          <a:p>
            <a:r>
              <a:rPr lang="ru-RU" sz="26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мультфільми</a:t>
            </a:r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. </a:t>
            </a:r>
            <a:r>
              <a:rPr lang="ru-RU" sz="26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Пропоную</a:t>
            </a:r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26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тобі</a:t>
            </a:r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</a:p>
          <a:p>
            <a:r>
              <a:rPr lang="ru-RU" sz="26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прочитати</a:t>
            </a:r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26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уривок</a:t>
            </a:r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26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із</a:t>
            </a:r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26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повісті-казки</a:t>
            </a:r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</a:p>
          <a:p>
            <a:r>
              <a:rPr lang="ru-RU" sz="26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Отфріда</a:t>
            </a:r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 </a:t>
            </a:r>
            <a:r>
              <a:rPr lang="ru-RU" sz="2600" dirty="0" err="1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Пройслера</a:t>
            </a:r>
            <a:r>
              <a:rPr lang="ru-RU" sz="2600" dirty="0">
                <a:solidFill>
                  <a:srgbClr val="2F3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2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«Мала Баба Яга».</a:t>
            </a:r>
          </a:p>
        </p:txBody>
      </p:sp>
    </p:spTree>
    <p:extLst>
      <p:ext uri="{BB962C8B-B14F-4D97-AF65-F5344CB8AC3E}">
        <p14:creationId xmlns:p14="http://schemas.microsoft.com/office/powerpoint/2010/main" val="2502472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Фон для презентаций школа - 57 фото">
            <a:extLst>
              <a:ext uri="{FF2B5EF4-FFF2-40B4-BE49-F238E27FC236}">
                <a16:creationId xmlns:a16="http://schemas.microsoft.com/office/drawing/2014/main" xmlns="" id="{AEB1164F-499E-494B-B1E1-72EB4AC84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73F41398-973F-4397-A11E-15C012F2DCBB}"/>
              </a:ext>
            </a:extLst>
          </p:cNvPr>
          <p:cNvSpPr/>
          <p:nvPr/>
        </p:nvSpPr>
        <p:spPr>
          <a:xfrm>
            <a:off x="1113364" y="85497"/>
            <a:ext cx="9554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Знайомство з новою казкою</a:t>
            </a:r>
            <a:endParaRPr lang="uk-UA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17">
            <a:extLst>
              <a:ext uri="{FF2B5EF4-FFF2-40B4-BE49-F238E27FC236}">
                <a16:creationId xmlns:a16="http://schemas.microsoft.com/office/drawing/2014/main" xmlns="" id="{65E0B981-CD3B-4CCA-AF89-9272AC4E5984}"/>
              </a:ext>
            </a:extLst>
          </p:cNvPr>
          <p:cNvSpPr/>
          <p:nvPr/>
        </p:nvSpPr>
        <p:spPr>
          <a:xfrm>
            <a:off x="1440873" y="883749"/>
            <a:ext cx="9469821" cy="3023234"/>
          </a:xfrm>
          <a:prstGeom prst="roundRect">
            <a:avLst>
              <a:gd name="adj" fmla="val 18169"/>
            </a:avLst>
          </a:prstGeom>
          <a:solidFill>
            <a:schemeClr val="accent1"/>
          </a:solidFill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Повість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— 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прозовий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твір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,  у 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якому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зображено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</a:p>
          <a:p>
            <a:pPr algn="ctr"/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життя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 одного 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або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кількох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героїв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упродовж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тривалого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часу.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Події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зображені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в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повісті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можуть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бути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реальними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і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вигаданими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казковими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.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Повість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, у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якій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розповідається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про 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казкові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події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 та 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казкових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героїв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, 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називають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</a:p>
          <a:p>
            <a:pPr algn="ctr"/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повість-­казка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B598140-5A25-4635-B1BC-81280B88A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121" y="3254390"/>
            <a:ext cx="1829898" cy="313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78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Фон для презентаций школа - 57 фото">
            <a:extLst>
              <a:ext uri="{FF2B5EF4-FFF2-40B4-BE49-F238E27FC236}">
                <a16:creationId xmlns:a16="http://schemas.microsoft.com/office/drawing/2014/main" xmlns="" id="{AEB1164F-499E-494B-B1E1-72EB4AC84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73F41398-973F-4397-A11E-15C012F2DCBB}"/>
              </a:ext>
            </a:extLst>
          </p:cNvPr>
          <p:cNvSpPr/>
          <p:nvPr/>
        </p:nvSpPr>
        <p:spPr>
          <a:xfrm>
            <a:off x="1113364" y="85497"/>
            <a:ext cx="9554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Знайомство з новою казкою</a:t>
            </a:r>
            <a:endParaRPr lang="uk-UA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xmlns="" id="{042BB396-375D-4763-A371-9B68B4369031}"/>
              </a:ext>
            </a:extLst>
          </p:cNvPr>
          <p:cNvSpPr/>
          <p:nvPr/>
        </p:nvSpPr>
        <p:spPr>
          <a:xfrm>
            <a:off x="1560945" y="817325"/>
            <a:ext cx="90701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0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Кожний</a:t>
            </a:r>
            <a:r>
              <a:rPr lang="ru-RU" sz="24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прожитий нами день </a:t>
            </a:r>
            <a:r>
              <a:rPr lang="ru-RU" sz="2400" b="0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ніби</a:t>
            </a:r>
            <a:r>
              <a:rPr lang="ru-RU" sz="24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відкриває</a:t>
            </a:r>
            <a:r>
              <a:rPr lang="ru-RU" sz="24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нові</a:t>
            </a:r>
            <a:r>
              <a:rPr lang="ru-RU" sz="24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, </a:t>
            </a:r>
            <a:r>
              <a:rPr lang="ru-RU" sz="2400" b="0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чисті</a:t>
            </a:r>
            <a:r>
              <a:rPr lang="ru-RU" sz="24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сторінки</a:t>
            </a:r>
            <a:r>
              <a:rPr lang="ru-RU" sz="24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нашого</a:t>
            </a:r>
            <a:r>
              <a:rPr lang="ru-RU" sz="24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життя</a:t>
            </a:r>
            <a:r>
              <a:rPr lang="ru-RU" sz="24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. </a:t>
            </a:r>
            <a:r>
              <a:rPr lang="ru-RU" sz="2400" b="0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Що</a:t>
            </a:r>
            <a:r>
              <a:rPr lang="ru-RU" sz="24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ми на них </a:t>
            </a:r>
            <a:r>
              <a:rPr lang="ru-RU" sz="2400" b="0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залишимо</a:t>
            </a:r>
            <a:r>
              <a:rPr lang="ru-RU" sz="24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, </a:t>
            </a:r>
            <a:r>
              <a:rPr lang="ru-RU" sz="2400" b="0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залежить</a:t>
            </a:r>
            <a:r>
              <a:rPr lang="ru-RU" sz="24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тільки</a:t>
            </a:r>
            <a:r>
              <a:rPr lang="ru-RU" sz="24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від</a:t>
            </a:r>
            <a:r>
              <a:rPr lang="ru-RU" sz="24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нас. </a:t>
            </a:r>
            <a:r>
              <a:rPr lang="ru-RU" sz="2400" b="0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Це</a:t>
            </a:r>
            <a:r>
              <a:rPr lang="ru-RU" sz="24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можуть</a:t>
            </a:r>
            <a:r>
              <a:rPr lang="ru-RU" sz="24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бути </a:t>
            </a:r>
            <a:r>
              <a:rPr lang="ru-RU" sz="2400" b="0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плями</a:t>
            </a:r>
            <a:r>
              <a:rPr lang="ru-RU" sz="24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байдужості</a:t>
            </a:r>
            <a:r>
              <a:rPr lang="ru-RU" sz="24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, </a:t>
            </a:r>
            <a:r>
              <a:rPr lang="ru-RU" sz="2400" b="0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образи</a:t>
            </a:r>
            <a:r>
              <a:rPr lang="ru-RU" sz="24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одне</a:t>
            </a:r>
            <a:r>
              <a:rPr lang="ru-RU" sz="24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на одного. Але в наших силах </a:t>
            </a:r>
            <a:r>
              <a:rPr lang="ru-RU" sz="2400" b="0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залишити</a:t>
            </a:r>
            <a:r>
              <a:rPr lang="ru-RU" sz="24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на </a:t>
            </a:r>
            <a:r>
              <a:rPr lang="ru-RU" sz="2400" b="0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чистих</a:t>
            </a:r>
            <a:r>
              <a:rPr lang="ru-RU" sz="24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аркушах</a:t>
            </a:r>
            <a:r>
              <a:rPr lang="ru-RU" sz="24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цілий</a:t>
            </a:r>
            <a:r>
              <a:rPr lang="ru-RU" sz="24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список </a:t>
            </a:r>
            <a:r>
              <a:rPr lang="ru-RU" sz="2400" b="0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добрих</a:t>
            </a:r>
            <a:r>
              <a:rPr lang="ru-RU" sz="24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і </a:t>
            </a:r>
            <a:r>
              <a:rPr lang="ru-RU" sz="2400" b="0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красивих</a:t>
            </a:r>
            <a:r>
              <a:rPr lang="ru-RU" sz="24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вчинків</a:t>
            </a:r>
            <a:r>
              <a:rPr lang="ru-RU" sz="24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та справ. </a:t>
            </a:r>
          </a:p>
          <a:p>
            <a:endParaRPr lang="ru-RU" sz="2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xmlns="" id="{9A37FAF9-902D-40BD-8867-D7E548FE6CA7}"/>
              </a:ext>
            </a:extLst>
          </p:cNvPr>
          <p:cNvSpPr/>
          <p:nvPr/>
        </p:nvSpPr>
        <p:spPr>
          <a:xfrm>
            <a:off x="2260790" y="2828835"/>
            <a:ext cx="72597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Отже, </a:t>
            </a:r>
            <a:r>
              <a:rPr lang="ru-RU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знайомимося</a:t>
            </a: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з </a:t>
            </a:r>
            <a:r>
              <a:rPr lang="ru-RU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казкою</a:t>
            </a: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про Малу Бабу Ягу. </a:t>
            </a:r>
          </a:p>
          <a:p>
            <a:pPr algn="ctr"/>
            <a:r>
              <a:rPr lang="ru-RU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Послухайте</a:t>
            </a: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казку</a:t>
            </a: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і </a:t>
            </a:r>
            <a:r>
              <a:rPr lang="ru-RU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скажіть</a:t>
            </a: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, </a:t>
            </a:r>
            <a:r>
              <a:rPr lang="ru-RU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які</a:t>
            </a: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вчинки</a:t>
            </a: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і </a:t>
            </a:r>
            <a:r>
              <a:rPr lang="ru-RU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справи</a:t>
            </a: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залишила</a:t>
            </a: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по </a:t>
            </a:r>
            <a:r>
              <a:rPr lang="ru-RU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собі</a:t>
            </a: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Мала Баба Яга.</a:t>
            </a:r>
            <a:endParaRPr lang="uk-UA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B17FC4E3-F41D-4E11-9E4F-2CC2DF95B13E}"/>
              </a:ext>
            </a:extLst>
          </p:cNvPr>
          <p:cNvSpPr/>
          <p:nvPr/>
        </p:nvSpPr>
        <p:spPr>
          <a:xfrm>
            <a:off x="2723642" y="4159882"/>
            <a:ext cx="31670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https://xn--80aaukc.xn--j1amh/mala-baba-jaga.html</a:t>
            </a:r>
            <a:r>
              <a:rPr lang="uk-UA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19472F3-BABF-40E9-AA06-F07CFBB7D8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20" y="4760047"/>
            <a:ext cx="2463538" cy="175783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0E9D2C2-5C1E-48D9-BD13-47FAECE00A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568" y="3633281"/>
            <a:ext cx="3883284" cy="309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30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Фон для презентаций школа - 57 фото">
            <a:extLst>
              <a:ext uri="{FF2B5EF4-FFF2-40B4-BE49-F238E27FC236}">
                <a16:creationId xmlns:a16="http://schemas.microsoft.com/office/drawing/2014/main" xmlns="" id="{AEB1164F-499E-494B-B1E1-72EB4AC84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73F41398-973F-4397-A11E-15C012F2DCBB}"/>
              </a:ext>
            </a:extLst>
          </p:cNvPr>
          <p:cNvSpPr/>
          <p:nvPr/>
        </p:nvSpPr>
        <p:spPr>
          <a:xfrm>
            <a:off x="1113364" y="85497"/>
            <a:ext cx="9554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Знайомство з новою казкою</a:t>
            </a:r>
            <a:endParaRPr lang="uk-UA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Мультимедіа з Інтернету 2" title="1.МАЛА БАБА ЯГА (Отфрід Пройслер) - #аудіокнига українською мовою (частина ПЕРША)">
            <a:hlinkClick r:id="" action="ppaction://media"/>
            <a:extLst>
              <a:ext uri="{FF2B5EF4-FFF2-40B4-BE49-F238E27FC236}">
                <a16:creationId xmlns:a16="http://schemas.microsoft.com/office/drawing/2014/main" xmlns="" id="{9F95EDE7-6324-494C-85C6-7D4FD916C8A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20839" y="1512361"/>
            <a:ext cx="9150322" cy="5147056"/>
          </a:xfrm>
          <a:prstGeom prst="rect">
            <a:avLst/>
          </a:prstGeom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xmlns="" id="{8E251F35-2722-4ADF-A75D-D9D11F6B8A56}"/>
              </a:ext>
            </a:extLst>
          </p:cNvPr>
          <p:cNvSpPr/>
          <p:nvPr/>
        </p:nvSpPr>
        <p:spPr>
          <a:xfrm>
            <a:off x="1113364" y="699758"/>
            <a:ext cx="9554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Частина перша</a:t>
            </a:r>
            <a:endParaRPr lang="uk-UA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93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Фон для презентаций школа - 57 фото">
            <a:extLst>
              <a:ext uri="{FF2B5EF4-FFF2-40B4-BE49-F238E27FC236}">
                <a16:creationId xmlns:a16="http://schemas.microsoft.com/office/drawing/2014/main" xmlns="" id="{AEB1164F-499E-494B-B1E1-72EB4AC84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73F41398-973F-4397-A11E-15C012F2DCBB}"/>
              </a:ext>
            </a:extLst>
          </p:cNvPr>
          <p:cNvSpPr/>
          <p:nvPr/>
        </p:nvSpPr>
        <p:spPr>
          <a:xfrm>
            <a:off x="1113364" y="85497"/>
            <a:ext cx="9554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Знайомство з новою казкою</a:t>
            </a:r>
            <a:endParaRPr lang="uk-UA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xmlns="" id="{8E251F35-2722-4ADF-A75D-D9D11F6B8A56}"/>
              </a:ext>
            </a:extLst>
          </p:cNvPr>
          <p:cNvSpPr/>
          <p:nvPr/>
        </p:nvSpPr>
        <p:spPr>
          <a:xfrm>
            <a:off x="1113364" y="699758"/>
            <a:ext cx="9554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Частина перша</a:t>
            </a:r>
            <a:endParaRPr lang="uk-UA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xmlns="" id="{47DF4E29-165D-4807-AAC9-2F8FCAD55627}"/>
              </a:ext>
            </a:extLst>
          </p:cNvPr>
          <p:cNvSpPr/>
          <p:nvPr/>
        </p:nvSpPr>
        <p:spPr>
          <a:xfrm>
            <a:off x="1494173" y="1425001"/>
            <a:ext cx="9831727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— </a:t>
            </a: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Який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вигляд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мала </a:t>
            </a: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хатинка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Малої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Баби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Яги?  </a:t>
            </a:r>
          </a:p>
          <a:p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— Яким </a:t>
            </a: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зображено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у </a:t>
            </a: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творі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ворона </a:t>
            </a: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Абраксаса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?</a:t>
            </a:r>
          </a:p>
          <a:p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— </a:t>
            </a: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Чи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здалася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вам страшною Мала Баба Яга? </a:t>
            </a: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Поясніть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свою думку.</a:t>
            </a:r>
          </a:p>
          <a:p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— </a:t>
            </a: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Чому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їй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одного дня не </a:t>
            </a: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вдавалося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чаклувати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?</a:t>
            </a:r>
            <a:endParaRPr lang="ru-RU" sz="3200" b="0" i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</p:txBody>
      </p:sp>
      <p:pic>
        <p:nvPicPr>
          <p:cNvPr id="1028" name="Picture 4" descr="Мала Баба-Яга">
            <a:extLst>
              <a:ext uri="{FF2B5EF4-FFF2-40B4-BE49-F238E27FC236}">
                <a16:creationId xmlns:a16="http://schemas.microsoft.com/office/drawing/2014/main" xmlns="" id="{2724DF2B-C37F-45EB-BB08-ED35340A2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464" y="4120014"/>
            <a:ext cx="4159827" cy="259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xmlns="" id="{2558AB58-4055-4F93-B11C-44C3AA799C09}"/>
              </a:ext>
            </a:extLst>
          </p:cNvPr>
          <p:cNvSpPr/>
          <p:nvPr/>
        </p:nvSpPr>
        <p:spPr>
          <a:xfrm>
            <a:off x="5772728" y="4265798"/>
            <a:ext cx="48952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Вальпургієва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ніч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— у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давніх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германських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племен так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називалося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свято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зустрічі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весни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,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під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час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якого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нібито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влаштовувалися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ігрища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на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горі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Блоксберг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.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4890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603</Words>
  <Application>Microsoft Office PowerPoint</Application>
  <PresentationFormat>Широкоэкранный</PresentationFormat>
  <Paragraphs>99</Paragraphs>
  <Slides>18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Roboto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20</cp:revision>
  <dcterms:created xsi:type="dcterms:W3CDTF">2023-11-19T07:10:05Z</dcterms:created>
  <dcterms:modified xsi:type="dcterms:W3CDTF">2024-12-17T13:25:14Z</dcterms:modified>
</cp:coreProperties>
</file>