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494" r:id="rId3"/>
    <p:sldId id="386" r:id="rId4"/>
    <p:sldId id="493" r:id="rId5"/>
    <p:sldId id="489" r:id="rId6"/>
    <p:sldId id="287" r:id="rId7"/>
    <p:sldId id="268" r:id="rId8"/>
    <p:sldId id="499" r:id="rId9"/>
    <p:sldId id="286" r:id="rId10"/>
    <p:sldId id="280" r:id="rId11"/>
    <p:sldId id="500" r:id="rId12"/>
    <p:sldId id="399" r:id="rId13"/>
    <p:sldId id="491" r:id="rId14"/>
    <p:sldId id="492" r:id="rId15"/>
    <p:sldId id="495" r:id="rId16"/>
    <p:sldId id="496" r:id="rId17"/>
    <p:sldId id="502" r:id="rId18"/>
    <p:sldId id="501" r:id="rId19"/>
    <p:sldId id="503" r:id="rId20"/>
    <p:sldId id="505" r:id="rId21"/>
    <p:sldId id="506" r:id="rId22"/>
    <p:sldId id="497" r:id="rId23"/>
    <p:sldId id="504" r:id="rId24"/>
    <p:sldId id="507" r:id="rId25"/>
    <p:sldId id="508" r:id="rId26"/>
    <p:sldId id="487" r:id="rId27"/>
    <p:sldId id="509" r:id="rId28"/>
    <p:sldId id="510" r:id="rId29"/>
    <p:sldId id="498" r:id="rId30"/>
    <p:sldId id="511" r:id="rId31"/>
    <p:sldId id="488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406F0-E12E-4904-9631-CD8B6EDF3DDB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69187-31E1-41B9-BB2D-2B9D29AF7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1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1628F-43CB-4202-BB6B-22CC369B60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7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7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0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1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2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9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3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9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7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8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4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1F77-9EC3-4480-A2C8-A3E78455D44E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EAE8-07E1-415A-9C20-0BC26A527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7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8next.com/matemat/7957-matemat36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8next.com/matemat/7957-matemat36.html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рамка олайн с героями мультфильма - Лесная школа">
            <a:extLst>
              <a:ext uri="{FF2B5EF4-FFF2-40B4-BE49-F238E27FC236}">
                <a16:creationId xmlns:a16="http://schemas.microsoft.com/office/drawing/2014/main" xmlns="" id="{8DF56823-92DF-4C04-B3D6-F8C7E578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9983"/>
            <a:ext cx="9144000" cy="363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26268F1-25F7-4CD4-9B6E-7D2AB092FB5F}"/>
              </a:ext>
            </a:extLst>
          </p:cNvPr>
          <p:cNvSpPr/>
          <p:nvPr/>
        </p:nvSpPr>
        <p:spPr>
          <a:xfrm>
            <a:off x="-1" y="0"/>
            <a:ext cx="9143999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Урок   математики  з  </a:t>
            </a:r>
            <a:r>
              <a:rPr lang="ru-RU" sz="4400" b="1" dirty="0" err="1"/>
              <a:t>учнями</a:t>
            </a:r>
            <a:r>
              <a:rPr lang="ru-RU" sz="4400" b="1" dirty="0"/>
              <a:t>   </a:t>
            </a:r>
          </a:p>
          <a:p>
            <a:pPr algn="ctr"/>
            <a:r>
              <a:rPr lang="ru-RU" sz="4400" b="1" dirty="0"/>
              <a:t> 2 </a:t>
            </a:r>
            <a:r>
              <a:rPr lang="ru-RU" sz="4400" b="1" dirty="0" err="1"/>
              <a:t>класу</a:t>
            </a:r>
            <a:r>
              <a:rPr lang="ru-RU" sz="4400" b="1" dirty="0"/>
              <a:t>  за  </a:t>
            </a:r>
            <a:r>
              <a:rPr lang="ru-RU" sz="4400" b="1" dirty="0" err="1"/>
              <a:t>Програмою</a:t>
            </a:r>
            <a:r>
              <a:rPr lang="ru-RU" sz="4400" b="1" dirty="0"/>
              <a:t>  НУШ. </a:t>
            </a:r>
            <a:endParaRPr lang="ru-RU" sz="4400" dirty="0"/>
          </a:p>
        </p:txBody>
      </p:sp>
      <p:pic>
        <p:nvPicPr>
          <p:cNvPr id="4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7BA29E50-2EB3-4F1C-8627-B134B18B2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762" y="3170905"/>
            <a:ext cx="3427116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56CDEA1-C127-4EC2-A66D-E272E309CD60}"/>
              </a:ext>
            </a:extLst>
          </p:cNvPr>
          <p:cNvSpPr/>
          <p:nvPr/>
        </p:nvSpPr>
        <p:spPr>
          <a:xfrm>
            <a:off x="-14750" y="1609992"/>
            <a:ext cx="9173495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 уроку.</a:t>
            </a:r>
            <a:r>
              <a:rPr lang="uk-UA" sz="4000" b="1" dirty="0"/>
              <a:t>   «</a:t>
            </a:r>
            <a:r>
              <a:rPr lang="uk-UA" sz="4400" b="1" dirty="0"/>
              <a:t>Розв’язуємо складені задачі.».  (  с.130 )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777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67544" y="1024618"/>
            <a:ext cx="4164979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rc 3"/>
          <p:cNvSpPr>
            <a:spLocks/>
          </p:cNvSpPr>
          <p:nvPr/>
        </p:nvSpPr>
        <p:spPr bwMode="auto">
          <a:xfrm rot="16800805" flipV="1">
            <a:off x="1088429" y="2887550"/>
            <a:ext cx="3051175" cy="252253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lnTo>
                  <a:pt x="26572" y="42619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rc 4"/>
          <p:cNvSpPr>
            <a:spLocks/>
          </p:cNvSpPr>
          <p:nvPr/>
        </p:nvSpPr>
        <p:spPr bwMode="auto">
          <a:xfrm rot="1274715" flipH="1">
            <a:off x="1900436" y="950006"/>
            <a:ext cx="2403475" cy="3175000"/>
          </a:xfrm>
          <a:custGeom>
            <a:avLst/>
            <a:gdLst>
              <a:gd name="T0" fmla="*/ 0 w 35921"/>
              <a:gd name="T1" fmla="*/ 2147483647 h 28780"/>
              <a:gd name="T2" fmla="*/ 2147483647 w 35921"/>
              <a:gd name="T3" fmla="*/ 2147483647 h 28780"/>
              <a:gd name="T4" fmla="*/ 2147483647 w 35921"/>
              <a:gd name="T5" fmla="*/ 2147483647 h 287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921" h="28780" fill="none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</a:path>
              <a:path w="35921" h="28780" stroke="0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  <a:lnTo>
                  <a:pt x="14321" y="21600"/>
                </a:lnTo>
                <a:lnTo>
                  <a:pt x="-1" y="5429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4480123" y="186281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3695898" y="589643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32523" y="1021150"/>
            <a:ext cx="3953287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rc 3"/>
          <p:cNvSpPr>
            <a:spLocks/>
          </p:cNvSpPr>
          <p:nvPr/>
        </p:nvSpPr>
        <p:spPr bwMode="auto">
          <a:xfrm rot="6330298" flipV="1">
            <a:off x="5929222" y="1471318"/>
            <a:ext cx="3009900" cy="2170879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lnTo>
                  <a:pt x="26572" y="42619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7161317" y="3154750"/>
            <a:ext cx="1206975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Arc 5"/>
          <p:cNvSpPr>
            <a:spLocks/>
          </p:cNvSpPr>
          <p:nvPr/>
        </p:nvSpPr>
        <p:spPr bwMode="auto">
          <a:xfrm rot="6861201">
            <a:off x="5626275" y="4287987"/>
            <a:ext cx="1460500" cy="1448370"/>
          </a:xfrm>
          <a:custGeom>
            <a:avLst/>
            <a:gdLst>
              <a:gd name="T0" fmla="*/ 2147483647 w 21600"/>
              <a:gd name="T1" fmla="*/ 0 h 37075"/>
              <a:gd name="T2" fmla="*/ 2147483647 w 21600"/>
              <a:gd name="T3" fmla="*/ 2147483647 h 37075"/>
              <a:gd name="T4" fmla="*/ 0 w 21600"/>
              <a:gd name="T5" fmla="*/ 2147483647 h 370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lnTo>
                  <a:pt x="3948" y="-1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8435962" y="2087950"/>
            <a:ext cx="16093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7620578" y="816030"/>
            <a:ext cx="387350" cy="181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E4B4023C-F03B-4CCB-95B6-CDF7AC7CA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19696" y="4048272"/>
            <a:ext cx="1701268" cy="278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23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0518E-7 C -0.00799 -0.0185 -0.0158 -0.03677 -0.02257 -0.05065 C -0.02935 -0.06452 -0.0316 -0.07285 -0.04098 -0.08256 C -0.05035 -0.09228 -0.06806 -0.10384 -0.079 -0.1087 C -0.08994 -0.11355 -0.09688 -0.11263 -0.10712 -0.1124 C -0.11737 -0.11216 -0.12952 -0.11055 -0.14098 -0.10685 C -0.15244 -0.10315 -0.16372 -0.09875 -0.17622 -0.08996 C -0.18872 -0.08118 -0.20105 -0.07285 -0.21563 -0.05435 C -0.23021 -0.03585 -0.24879 -0.00694 -0.26355 0.02081 C -0.2783 0.04857 -0.29289 0.07956 -0.30435 0.11263 C -0.3158 0.1457 -0.32466 0.18432 -0.33247 0.2197 C -0.34028 0.25509 -0.34862 0.29371 -0.35087 0.3247 C -0.35313 0.35569 -0.35122 0.37812 -0.34653 0.40541 C -0.34185 0.4327 -0.33421 0.46647 -0.32257 0.48797 C -0.31094 0.50948 -0.2948 0.52243 -0.27622 0.53469 C -0.25764 0.54695 -0.23143 0.56105 -0.21129 0.56105 C -0.19115 0.56105 -0.16928 0.54463 -0.15504 0.53469 C -0.1408 0.52475 -0.13403 0.51364 -0.12535 0.50092 C -0.11667 0.48821 -0.11112 0.47687 -0.10296 0.45791 C -0.0948 0.43895 -0.08143 0.41235 -0.07622 0.38668 C -0.07101 0.36101 -0.06997 0.33141 -0.07188 0.30412 C -0.07379 0.27683 -0.08021 0.24746 -0.08733 0.2234 C -0.09445 0.19935 -0.10157 0.17738 -0.11424 0.15957 C -0.12691 0.14177 -0.14601 0.12465 -0.16355 0.11633 C -0.18108 0.108 -0.20226 0.10615 -0.2198 0.10893 C -0.23733 0.1117 -0.25573 0.12257 -0.2691 0.13321 C -0.28247 0.14385 -0.28855 0.15402 -0.3 0.17276 C -0.31146 0.19149 -0.33178 0.23358 -0.3382 0.24584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22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 flipV="1">
            <a:off x="1857356" y="431291"/>
            <a:ext cx="357190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flipV="1">
            <a:off x="1855144" y="1189628"/>
            <a:ext cx="359402" cy="2941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724233"/>
            <a:ext cx="9222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62  69   66  26  29  92  96  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Доповни до  круглого  числа.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0010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Класна     робота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D:\ЯРМАК\17117_html_3e33aa44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18182" y="4170783"/>
            <a:ext cx="4493212" cy="2500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7" descr="D:\ЯРМАК\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8020" y="4464851"/>
            <a:ext cx="326513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16430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аліграфічна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хвилинка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17C6374-FE1F-469F-9E32-DF8DEE89DEA2}"/>
              </a:ext>
            </a:extLst>
          </p:cNvPr>
          <p:cNvSpPr/>
          <p:nvPr/>
        </p:nvSpPr>
        <p:spPr>
          <a:xfrm>
            <a:off x="2425418" y="33013"/>
            <a:ext cx="42931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14 </a:t>
            </a:r>
            <a:r>
              <a:rPr lang="ru-RU" sz="6600" b="1" dirty="0" err="1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травня</a:t>
            </a:r>
            <a:endParaRPr lang="ru-RU" sz="6600" b="1" dirty="0">
              <a:solidFill>
                <a:srgbClr val="2F2F2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2E30720-5C00-441F-90D9-3E43D737D9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3159" y="3882274"/>
            <a:ext cx="3515392" cy="294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0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267540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            </a:t>
            </a:r>
            <a:r>
              <a:rPr lang="uk-UA" sz="6000" b="1" dirty="0">
                <a:solidFill>
                  <a:srgbClr val="FF0000"/>
                </a:solidFill>
              </a:rPr>
              <a:t>М</a:t>
            </a:r>
            <a:r>
              <a:rPr lang="uk-UA" sz="4400" b="1" dirty="0">
                <a:solidFill>
                  <a:srgbClr val="FF0000"/>
                </a:solidFill>
              </a:rPr>
              <a:t>атематичний     диктант</a:t>
            </a:r>
          </a:p>
        </p:txBody>
      </p:sp>
      <p:sp>
        <p:nvSpPr>
          <p:cNvPr id="6" name="Овал 5"/>
          <p:cNvSpPr/>
          <p:nvPr/>
        </p:nvSpPr>
        <p:spPr>
          <a:xfrm flipV="1">
            <a:off x="1857356" y="431291"/>
            <a:ext cx="357190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flipV="1">
            <a:off x="1855144" y="1189628"/>
            <a:ext cx="359402" cy="2941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flipH="1" flipV="1">
            <a:off x="542900" y="2688762"/>
            <a:ext cx="357190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0010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Класна     робота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D:\ЯРМАК\17117_html_3e33aa44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78788" y="4122291"/>
            <a:ext cx="4493212" cy="2500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7" descr="D:\ЯРМАК\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8020" y="4357694"/>
            <a:ext cx="326513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16430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аліграфічна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хвилинка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17C6374-FE1F-469F-9E32-DF8DEE89DEA2}"/>
              </a:ext>
            </a:extLst>
          </p:cNvPr>
          <p:cNvSpPr/>
          <p:nvPr/>
        </p:nvSpPr>
        <p:spPr>
          <a:xfrm>
            <a:off x="2425418" y="33013"/>
            <a:ext cx="42931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14 </a:t>
            </a:r>
            <a:r>
              <a:rPr lang="ru-RU" sz="6600" b="1" dirty="0" err="1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травня</a:t>
            </a:r>
            <a:endParaRPr lang="ru-RU" sz="6600" b="1" dirty="0">
              <a:solidFill>
                <a:srgbClr val="2F2F2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2E30720-5C00-441F-90D9-3E43D737D9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3411" y="3882274"/>
            <a:ext cx="3265140" cy="294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1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2308" y="1934061"/>
            <a:ext cx="473238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73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572" y="-5996"/>
            <a:ext cx="220798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6600" b="1" u="sng" spc="600" dirty="0">
                <a:solidFill>
                  <a:srgbClr val="C00000"/>
                </a:solidFill>
              </a:rPr>
              <a:t> -19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4688" y="1719105"/>
            <a:ext cx="482856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47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015" y="2267039"/>
            <a:ext cx="520206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38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45330" y="2037715"/>
            <a:ext cx="518283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66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7042" y="410221"/>
            <a:ext cx="491352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52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707" y="595071"/>
            <a:ext cx="491352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25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7537" y="1392123"/>
            <a:ext cx="518924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49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55954" y="-722520"/>
            <a:ext cx="499527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56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22225" y="-394636"/>
            <a:ext cx="493115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87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49210" y="-209786"/>
            <a:ext cx="510748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24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72026" y="2261043"/>
            <a:ext cx="473238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37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878938" y="937207"/>
            <a:ext cx="1202293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4</a:t>
            </a:r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6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92337" y="-1387525"/>
            <a:ext cx="509947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34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49092" y="-401521"/>
            <a:ext cx="510107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26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96019" y="1857593"/>
            <a:ext cx="500169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54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07028" y="252935"/>
            <a:ext cx="473238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418491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A1CFC8-8BBF-43A8-A73C-0C2792E7D366}"/>
              </a:ext>
            </a:extLst>
          </p:cNvPr>
          <p:cNvSpPr txBox="1"/>
          <p:nvPr/>
        </p:nvSpPr>
        <p:spPr>
          <a:xfrm>
            <a:off x="0" y="408399"/>
            <a:ext cx="9144000" cy="41549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6600" b="1" u="sng" spc="600" dirty="0">
                <a:solidFill>
                  <a:srgbClr val="C00000"/>
                </a:solidFill>
              </a:rPr>
              <a:t>        Перевірка</a:t>
            </a:r>
          </a:p>
          <a:p>
            <a:r>
              <a:rPr lang="uk-UA" sz="6600" b="1" u="sng" spc="600" dirty="0">
                <a:solidFill>
                  <a:srgbClr val="C00000"/>
                </a:solidFill>
              </a:rPr>
              <a:t>  54,28, 19, 47, 6, 30, 37, 68, 96, 5, 18, 27,   15, 7,  35, 54.</a:t>
            </a:r>
          </a:p>
        </p:txBody>
      </p:sp>
      <p:pic>
        <p:nvPicPr>
          <p:cNvPr id="4" name="Picture 2" descr="http://abetkaland.in.ua/wp-content/uploads/2017/10/17-656.jpg">
            <a:extLst>
              <a:ext uri="{FF2B5EF4-FFF2-40B4-BE49-F238E27FC236}">
                <a16:creationId xmlns:a16="http://schemas.microsoft.com/office/drawing/2014/main" xmlns="" id="{05EEA984-5720-462B-A361-8D8C37239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22387" r="30769"/>
          <a:stretch/>
        </p:blipFill>
        <p:spPr bwMode="auto">
          <a:xfrm>
            <a:off x="1179871" y="4563383"/>
            <a:ext cx="5958348" cy="2360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9415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для фото – Лесная школа">
            <a:extLst>
              <a:ext uri="{FF2B5EF4-FFF2-40B4-BE49-F238E27FC236}">
                <a16:creationId xmlns:a16="http://schemas.microsoft.com/office/drawing/2014/main" xmlns="" id="{9EBE7556-40D7-456C-A0AD-89E4AB318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570A7C2-2A6C-4968-9F43-126BAD1F79E1}"/>
              </a:ext>
            </a:extLst>
          </p:cNvPr>
          <p:cNvSpPr/>
          <p:nvPr/>
        </p:nvSpPr>
        <p:spPr>
          <a:xfrm>
            <a:off x="1680658" y="1710501"/>
            <a:ext cx="5576206" cy="258532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 уроку.</a:t>
            </a:r>
            <a:r>
              <a:rPr lang="uk-UA" sz="5400" b="1" dirty="0"/>
              <a:t>   </a:t>
            </a:r>
          </a:p>
          <a:p>
            <a:pPr algn="ctr"/>
            <a:r>
              <a:rPr lang="uk-UA" sz="5400" b="1" dirty="0"/>
              <a:t>« Розв’язуємо</a:t>
            </a:r>
          </a:p>
          <a:p>
            <a:pPr algn="ctr"/>
            <a:r>
              <a:rPr lang="uk-UA" sz="5400" b="1" dirty="0"/>
              <a:t> складені задачі 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3405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18698-F75A-4A2F-9822-964D27D97EAF}"/>
              </a:ext>
            </a:extLst>
          </p:cNvPr>
          <p:cNvSpPr/>
          <p:nvPr/>
        </p:nvSpPr>
        <p:spPr>
          <a:xfrm>
            <a:off x="0" y="14785"/>
            <a:ext cx="91439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Open Sans"/>
              </a:rPr>
              <a:t>Завдання</a:t>
            </a:r>
            <a:r>
              <a:rPr lang="ru-RU" sz="4000" b="1" dirty="0">
                <a:solidFill>
                  <a:srgbClr val="C00000"/>
                </a:solidFill>
                <a:latin typeface="Open Sans"/>
              </a:rPr>
              <a:t> 1.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B76E1DB1-5816-4DE6-84E4-C31E088D8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88" t="14012" r="6966" b="79096"/>
          <a:stretch/>
        </p:blipFill>
        <p:spPr bwMode="auto">
          <a:xfrm>
            <a:off x="0" y="671051"/>
            <a:ext cx="9143999" cy="11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BAC7EB66-2DC2-44D4-92FD-1526ED8ED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9" t="21107" r="5211" b="61727"/>
          <a:stretch/>
        </p:blipFill>
        <p:spPr bwMode="auto">
          <a:xfrm>
            <a:off x="0" y="4483473"/>
            <a:ext cx="4675238" cy="23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рошка енот рисунок Рисунки диких зверей #yandeximages | Детские рисунки,  Еноты, Милый мультфильм">
            <a:extLst>
              <a:ext uri="{FF2B5EF4-FFF2-40B4-BE49-F238E27FC236}">
                <a16:creationId xmlns:a16="http://schemas.microsoft.com/office/drawing/2014/main" xmlns="" id="{265884E3-63FD-470E-8575-B6147778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5766" y="3524864"/>
            <a:ext cx="2153265" cy="31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E140550-FB51-4866-90A4-E37B5EDA9197}"/>
              </a:ext>
            </a:extLst>
          </p:cNvPr>
          <p:cNvSpPr/>
          <p:nvPr/>
        </p:nvSpPr>
        <p:spPr>
          <a:xfrm>
            <a:off x="114299" y="1989943"/>
            <a:ext cx="91218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Open Sans"/>
              </a:rPr>
              <a:t>Задача 1.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Вітя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5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, а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— у 4 рази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більше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. 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Скільки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зловив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тато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79247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18698-F75A-4A2F-9822-964D27D97EAF}"/>
              </a:ext>
            </a:extLst>
          </p:cNvPr>
          <p:cNvSpPr/>
          <p:nvPr/>
        </p:nvSpPr>
        <p:spPr>
          <a:xfrm>
            <a:off x="0" y="14785"/>
            <a:ext cx="91439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Open Sans"/>
              </a:rPr>
              <a:t>Завдання</a:t>
            </a:r>
            <a:r>
              <a:rPr lang="ru-RU" sz="4000" b="1" dirty="0">
                <a:solidFill>
                  <a:srgbClr val="C00000"/>
                </a:solidFill>
                <a:latin typeface="Open Sans"/>
              </a:rPr>
              <a:t> 1.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B76E1DB1-5816-4DE6-84E4-C31E088D8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88" t="14012" r="6966" b="79096"/>
          <a:stretch/>
        </p:blipFill>
        <p:spPr bwMode="auto">
          <a:xfrm>
            <a:off x="0" y="671051"/>
            <a:ext cx="9143999" cy="11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BAC7EB66-2DC2-44D4-92FD-1526ED8ED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29" t="21107" r="5211" b="61727"/>
          <a:stretch/>
        </p:blipFill>
        <p:spPr bwMode="auto">
          <a:xfrm>
            <a:off x="0" y="4483473"/>
            <a:ext cx="4675238" cy="23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рошка енот рисунок Рисунки диких зверей #yandeximages | Детские рисунки,  Еноты, Милый мультфильм">
            <a:extLst>
              <a:ext uri="{FF2B5EF4-FFF2-40B4-BE49-F238E27FC236}">
                <a16:creationId xmlns:a16="http://schemas.microsoft.com/office/drawing/2014/main" xmlns="" id="{265884E3-63FD-470E-8575-B6147778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6269" y="3952221"/>
            <a:ext cx="2153265" cy="275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BF8DFAB-EF2F-4530-8CEE-AB7FB6A2D368}"/>
              </a:ext>
            </a:extLst>
          </p:cNvPr>
          <p:cNvSpPr/>
          <p:nvPr/>
        </p:nvSpPr>
        <p:spPr>
          <a:xfrm>
            <a:off x="0" y="193945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Open Sans"/>
              </a:rPr>
              <a:t>Задача 2. 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Вітя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5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, а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— у 4 рази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більше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. 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Скільки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зловили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Вітя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 і 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тато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 разом?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22310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имволический мультик-ентик машет рукой Иллюстрация вектора - иллюстрации  насчитывающей выразительно, прелестное: 157877136">
            <a:extLst>
              <a:ext uri="{FF2B5EF4-FFF2-40B4-BE49-F238E27FC236}">
                <a16:creationId xmlns:a16="http://schemas.microsoft.com/office/drawing/2014/main" xmlns="" id="{14F3D002-D637-4048-9D1E-DFEC00A51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0"/>
          <a:stretch/>
        </p:blipFill>
        <p:spPr bwMode="auto">
          <a:xfrm>
            <a:off x="6651523" y="1"/>
            <a:ext cx="2492477" cy="317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5D6069B-AEC7-40D2-B9CE-D59DD75A89B7}"/>
              </a:ext>
            </a:extLst>
          </p:cNvPr>
          <p:cNvSpPr/>
          <p:nvPr/>
        </p:nvSpPr>
        <p:spPr>
          <a:xfrm>
            <a:off x="0" y="148481"/>
            <a:ext cx="66515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2F2F2F"/>
                </a:solidFill>
                <a:latin typeface="Open Sans"/>
              </a:rPr>
              <a:t>1)  </a:t>
            </a:r>
            <a:r>
              <a:rPr lang="ru-RU" sz="4800" b="1" dirty="0">
                <a:solidFill>
                  <a:srgbClr val="7AB80E"/>
                </a:solidFill>
                <a:latin typeface="inherit"/>
                <a:hlinkClick r:id="rId3"/>
              </a:rPr>
              <a:t>Проста  задача</a:t>
            </a:r>
            <a:r>
              <a:rPr lang="ru-RU" sz="4800" b="1" dirty="0">
                <a:solidFill>
                  <a:srgbClr val="7AB80E"/>
                </a:solidFill>
                <a:latin typeface="inherit"/>
              </a:rPr>
              <a:t> 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 на 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збільшення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 у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декілька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разів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.</a:t>
            </a:r>
            <a:endParaRPr lang="ru-RU" sz="4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9D3C867-3DA3-4748-A689-57DDB925B280}"/>
              </a:ext>
            </a:extLst>
          </p:cNvPr>
          <p:cNvSpPr/>
          <p:nvPr/>
        </p:nvSpPr>
        <p:spPr>
          <a:xfrm>
            <a:off x="-14748" y="3170903"/>
            <a:ext cx="9144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2F2F2F"/>
                </a:solidFill>
                <a:latin typeface="Open Sans"/>
              </a:rPr>
              <a:t>2) </a:t>
            </a:r>
            <a:r>
              <a:rPr lang="ru-RU" sz="5400" b="1" dirty="0" err="1">
                <a:solidFill>
                  <a:srgbClr val="C00000"/>
                </a:solidFill>
                <a:latin typeface="Open Sans"/>
              </a:rPr>
              <a:t>Складена</a:t>
            </a:r>
            <a:r>
              <a:rPr lang="ru-RU" sz="5400" b="1" dirty="0">
                <a:solidFill>
                  <a:srgbClr val="C00000"/>
                </a:solidFill>
                <a:latin typeface="Open Sans"/>
              </a:rPr>
              <a:t>  задача.</a:t>
            </a:r>
          </a:p>
          <a:p>
            <a:r>
              <a:rPr lang="ru-RU" sz="5400" b="1" dirty="0" err="1">
                <a:solidFill>
                  <a:srgbClr val="2F2F2F"/>
                </a:solidFill>
                <a:latin typeface="Open Sans"/>
              </a:rPr>
              <a:t>Знайди</a:t>
            </a:r>
            <a:r>
              <a:rPr lang="ru-RU" sz="54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5400" b="1" dirty="0" err="1">
                <a:solidFill>
                  <a:srgbClr val="2F2F2F"/>
                </a:solidFill>
                <a:latin typeface="Open Sans"/>
              </a:rPr>
              <a:t>заховані</a:t>
            </a:r>
            <a:r>
              <a:rPr lang="ru-RU" sz="54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5400" b="1" dirty="0" err="1">
                <a:solidFill>
                  <a:srgbClr val="2F2F2F"/>
                </a:solidFill>
                <a:latin typeface="Open Sans"/>
              </a:rPr>
              <a:t>задачі</a:t>
            </a:r>
            <a:r>
              <a:rPr lang="ru-RU" sz="5400" b="1" dirty="0">
                <a:solidFill>
                  <a:srgbClr val="2F2F2F"/>
                </a:solidFill>
                <a:latin typeface="Open Sans"/>
              </a:rPr>
              <a:t>.</a:t>
            </a:r>
            <a:endParaRPr lang="ru-RU" sz="5400" b="1" dirty="0"/>
          </a:p>
        </p:txBody>
      </p:sp>
      <p:pic>
        <p:nvPicPr>
          <p:cNvPr id="6" name="Picture 2" descr="http://abetkaland.in.ua/wp-content/uploads/2017/10/17-656.jpg">
            <a:extLst>
              <a:ext uri="{FF2B5EF4-FFF2-40B4-BE49-F238E27FC236}">
                <a16:creationId xmlns:a16="http://schemas.microsoft.com/office/drawing/2014/main" xmlns="" id="{8C730CA2-E80C-497D-B8AC-BBC50ACC2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22387" r="30769"/>
          <a:stretch/>
        </p:blipFill>
        <p:spPr bwMode="auto">
          <a:xfrm>
            <a:off x="1106130" y="4963198"/>
            <a:ext cx="5958348" cy="1894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14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2C6F8B7-DC9D-4D22-85DB-2BC3F09727F9}"/>
              </a:ext>
            </a:extLst>
          </p:cNvPr>
          <p:cNvSpPr/>
          <p:nvPr/>
        </p:nvSpPr>
        <p:spPr>
          <a:xfrm>
            <a:off x="-73742" y="0"/>
            <a:ext cx="91440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2F2F2F"/>
                </a:solidFill>
                <a:latin typeface="Open Sans"/>
              </a:rPr>
              <a:t>Задача 1.  </a:t>
            </a:r>
            <a:r>
              <a:rPr lang="ru-RU" sz="4000" b="1" dirty="0">
                <a:solidFill>
                  <a:srgbClr val="7AB80E"/>
                </a:solidFill>
                <a:latin typeface="inherit"/>
                <a:hlinkClick r:id="rId2"/>
              </a:rPr>
              <a:t>Проста  задача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  на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збіль-шення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у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декілька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разів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.</a:t>
            </a:r>
          </a:p>
          <a:p>
            <a:r>
              <a:rPr lang="ru-RU" sz="4000" b="1" dirty="0">
                <a:solidFill>
                  <a:srgbClr val="2F2F2F"/>
                </a:solidFill>
                <a:latin typeface="Open Sans"/>
              </a:rPr>
              <a:t> 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Вітя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5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, а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— у 4 рази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більше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. 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Скільки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зловив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тато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?</a:t>
            </a:r>
            <a:endParaRPr lang="ru-RU" sz="4000" b="1" i="0" dirty="0">
              <a:solidFill>
                <a:srgbClr val="2F2F2F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42BE317-03ED-4EC9-8A33-D1B8421F6B87}"/>
              </a:ext>
            </a:extLst>
          </p:cNvPr>
          <p:cNvSpPr/>
          <p:nvPr/>
        </p:nvSpPr>
        <p:spPr>
          <a:xfrm>
            <a:off x="0" y="323631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2F2F2F"/>
                </a:solidFill>
                <a:latin typeface="inherit"/>
              </a:rPr>
              <a:t>                     Задача</a:t>
            </a:r>
          </a:p>
          <a:p>
            <a:r>
              <a:rPr lang="ru-RU" sz="4400" b="1" i="1" dirty="0" err="1">
                <a:solidFill>
                  <a:srgbClr val="2F2F2F"/>
                </a:solidFill>
                <a:latin typeface="inherit"/>
              </a:rPr>
              <a:t>Вітя</a:t>
            </a:r>
            <a:r>
              <a:rPr lang="ru-RU" sz="4400" b="1" i="1" dirty="0">
                <a:solidFill>
                  <a:srgbClr val="2F2F2F"/>
                </a:solidFill>
                <a:latin typeface="inherit"/>
              </a:rPr>
              <a:t> — 5 </a:t>
            </a:r>
            <a:r>
              <a:rPr lang="ru-RU" sz="4400" b="1" i="1" dirty="0" err="1">
                <a:solidFill>
                  <a:srgbClr val="2F2F2F"/>
                </a:solidFill>
                <a:latin typeface="inherit"/>
              </a:rPr>
              <a:t>ок</a:t>
            </a:r>
            <a:r>
              <a:rPr lang="ru-RU" sz="4400" b="1" i="1" dirty="0">
                <a:solidFill>
                  <a:srgbClr val="2F2F2F"/>
                </a:solidFill>
                <a:latin typeface="inherit"/>
              </a:rPr>
              <a:t>.</a:t>
            </a:r>
            <a:endParaRPr lang="ru-RU" sz="44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400" b="1" i="1" dirty="0" err="1">
                <a:solidFill>
                  <a:srgbClr val="2F2F2F"/>
                </a:solidFill>
                <a:latin typeface="inherit"/>
              </a:rPr>
              <a:t>Тато</a:t>
            </a:r>
            <a:r>
              <a:rPr lang="ru-RU" sz="4400" b="1" i="1" dirty="0">
                <a:solidFill>
                  <a:srgbClr val="2F2F2F"/>
                </a:solidFill>
                <a:latin typeface="inherit"/>
              </a:rPr>
              <a:t> — ?, у 4 рази  </a:t>
            </a:r>
            <a:r>
              <a:rPr lang="ru-RU" sz="4400" b="1" i="1" dirty="0" err="1">
                <a:solidFill>
                  <a:srgbClr val="2F2F2F"/>
                </a:solidFill>
                <a:latin typeface="inherit"/>
              </a:rPr>
              <a:t>більше</a:t>
            </a:r>
            <a:endParaRPr lang="ru-RU" sz="4400" b="1" i="0" dirty="0">
              <a:solidFill>
                <a:srgbClr val="2F2F2F"/>
              </a:solidFill>
              <a:effectLst/>
              <a:latin typeface="Open Sans"/>
            </a:endParaRPr>
          </a:p>
        </p:txBody>
      </p:sp>
      <p:cxnSp>
        <p:nvCxnSpPr>
          <p:cNvPr id="5" name="Соединительная линия уступом 10">
            <a:extLst>
              <a:ext uri="{FF2B5EF4-FFF2-40B4-BE49-F238E27FC236}">
                <a16:creationId xmlns:a16="http://schemas.microsoft.com/office/drawing/2014/main" xmlns="" id="{82419CE8-BA49-4B3B-B33D-D6749E0E018D}"/>
              </a:ext>
            </a:extLst>
          </p:cNvPr>
          <p:cNvCxnSpPr>
            <a:cxnSpLocks/>
          </p:cNvCxnSpPr>
          <p:nvPr/>
        </p:nvCxnSpPr>
        <p:spPr>
          <a:xfrm rot="10800000">
            <a:off x="5928851" y="4298144"/>
            <a:ext cx="1111465" cy="836461"/>
          </a:xfrm>
          <a:prstGeom prst="bentConnector3">
            <a:avLst>
              <a:gd name="adj1" fmla="val -58808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D1E050AD-333C-47F8-BAAC-66BAE6990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5394"/>
            <a:ext cx="9144000" cy="13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4642CDF-06D9-41DD-87E8-ADD9F29B0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8019" r="3548" b="5340"/>
          <a:stretch/>
        </p:blipFill>
        <p:spPr bwMode="auto">
          <a:xfrm>
            <a:off x="22122" y="2772697"/>
            <a:ext cx="909975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26ACA3D9-6459-4FD5-9FD4-CA00D94A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1912">
            <a:off x="1475927" y="3370698"/>
            <a:ext cx="2536723" cy="1265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0F6E93-6F2E-4E0A-947B-3770836A94B5}"/>
              </a:ext>
            </a:extLst>
          </p:cNvPr>
          <p:cNvSpPr/>
          <p:nvPr/>
        </p:nvSpPr>
        <p:spPr>
          <a:xfrm>
            <a:off x="0" y="0"/>
            <a:ext cx="9188245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/>
              <a:t>         </a:t>
            </a:r>
            <a:r>
              <a:rPr lang="ru-RU" sz="4000" b="1" dirty="0" err="1"/>
              <a:t>Клас</a:t>
            </a:r>
            <a:r>
              <a:rPr lang="ru-RU" sz="4000" b="1" dirty="0"/>
              <a:t>! До </a:t>
            </a:r>
            <a:r>
              <a:rPr lang="ru-RU" sz="4000" b="1" dirty="0" err="1"/>
              <a:t>праці</a:t>
            </a:r>
            <a:r>
              <a:rPr lang="ru-RU" sz="4000" b="1" dirty="0"/>
              <a:t> </a:t>
            </a:r>
            <a:r>
              <a:rPr lang="ru-RU" sz="4000" b="1" dirty="0" err="1"/>
              <a:t>мерщій</a:t>
            </a:r>
            <a:r>
              <a:rPr lang="ru-RU" sz="4000" b="1" dirty="0"/>
              <a:t>!</a:t>
            </a:r>
          </a:p>
          <a:p>
            <a:r>
              <a:rPr lang="ru-RU" sz="4000" b="1" dirty="0"/>
              <a:t>     </a:t>
            </a:r>
            <a:r>
              <a:rPr lang="ru-RU" sz="4000" b="1" dirty="0" err="1"/>
              <a:t>Всі</a:t>
            </a:r>
            <a:r>
              <a:rPr lang="ru-RU" sz="4000" b="1" dirty="0"/>
              <a:t>   </a:t>
            </a:r>
            <a:r>
              <a:rPr lang="ru-RU" sz="4000" b="1" dirty="0" err="1"/>
              <a:t>перешкоди</a:t>
            </a:r>
            <a:r>
              <a:rPr lang="ru-RU" sz="4000" b="1" dirty="0"/>
              <a:t>  </a:t>
            </a:r>
            <a:r>
              <a:rPr lang="ru-RU" sz="4000" b="1" dirty="0" err="1"/>
              <a:t>здолати</a:t>
            </a:r>
            <a:r>
              <a:rPr lang="ru-RU" sz="4000" b="1" dirty="0"/>
              <a:t>  </a:t>
            </a:r>
            <a:r>
              <a:rPr lang="ru-RU" sz="4000" b="1" dirty="0" err="1"/>
              <a:t>зумій</a:t>
            </a:r>
            <a:endParaRPr lang="ru-RU" sz="4000" b="1" dirty="0"/>
          </a:p>
          <a:p>
            <a:r>
              <a:rPr lang="ru-RU" sz="4000" b="1" dirty="0"/>
              <a:t>     </a:t>
            </a:r>
            <a:r>
              <a:rPr lang="ru-RU" sz="4000" b="1" dirty="0" err="1"/>
              <a:t>Працюватимем</a:t>
            </a:r>
            <a:r>
              <a:rPr lang="ru-RU" sz="4000" b="1" dirty="0"/>
              <a:t>  </a:t>
            </a:r>
            <a:r>
              <a:rPr lang="ru-RU" sz="4000" b="1" dirty="0" err="1"/>
              <a:t>старанно</a:t>
            </a:r>
            <a:r>
              <a:rPr lang="ru-RU" sz="4000" b="1" dirty="0"/>
              <a:t>,</a:t>
            </a:r>
          </a:p>
          <a:p>
            <a:r>
              <a:rPr lang="ru-RU" sz="4000" b="1" dirty="0"/>
              <a:t>     Не  </a:t>
            </a:r>
            <a:r>
              <a:rPr lang="ru-RU" sz="4000" b="1" dirty="0" err="1"/>
              <a:t>втрачаєм</a:t>
            </a:r>
            <a:r>
              <a:rPr lang="ru-RU" sz="4000" b="1" dirty="0"/>
              <a:t>  часу  </a:t>
            </a:r>
            <a:r>
              <a:rPr lang="ru-RU" sz="4000" b="1" dirty="0" err="1"/>
              <a:t>марно</a:t>
            </a:r>
            <a:r>
              <a:rPr lang="ru-R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489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6693187-07D5-4232-8E49-02B64A6C4E79}"/>
              </a:ext>
            </a:extLst>
          </p:cNvPr>
          <p:cNvSpPr/>
          <p:nvPr/>
        </p:nvSpPr>
        <p:spPr>
          <a:xfrm>
            <a:off x="0" y="238883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2F2F2F"/>
                </a:solidFill>
                <a:latin typeface="Open Sans"/>
              </a:rPr>
              <a:t>            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Розв’язання</a:t>
            </a:r>
            <a:endParaRPr lang="ru-RU" sz="48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800" b="1" dirty="0">
                <a:solidFill>
                  <a:srgbClr val="2F2F2F"/>
                </a:solidFill>
                <a:latin typeface="Open Sans"/>
              </a:rPr>
              <a:t>  5 • 4 = 20 (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ок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.)</a:t>
            </a:r>
          </a:p>
          <a:p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Відповідь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: 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 20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.</a:t>
            </a:r>
            <a:endParaRPr lang="ru-RU" sz="4800" b="1" i="0" dirty="0">
              <a:solidFill>
                <a:srgbClr val="2F2F2F"/>
              </a:solidFill>
              <a:effectLst/>
              <a:latin typeface="Open Sans"/>
            </a:endParaRPr>
          </a:p>
        </p:txBody>
      </p:sp>
      <p:pic>
        <p:nvPicPr>
          <p:cNvPr id="3" name="Picture 2" descr="Символический мультик-ентик машет рукой Иллюстрация вектора - иллюстрации  насчитывающей выразительно, прелестное: 157877136">
            <a:extLst>
              <a:ext uri="{FF2B5EF4-FFF2-40B4-BE49-F238E27FC236}">
                <a16:creationId xmlns:a16="http://schemas.microsoft.com/office/drawing/2014/main" xmlns="" id="{B3928983-027E-4FCD-ACCC-7A2E8FD37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0"/>
          <a:stretch/>
        </p:blipFill>
        <p:spPr bwMode="auto">
          <a:xfrm>
            <a:off x="5958349" y="2631332"/>
            <a:ext cx="3185651" cy="398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0D4C561B-C712-4B39-9DCC-4543D61E3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78" y="843844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CA63AB5C-C118-4C22-ABCC-3EBE7BB46A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06" y="1566515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Ловля окуня весной на спиннинг с берега: подбор снастей и тактики">
            <a:extLst>
              <a:ext uri="{FF2B5EF4-FFF2-40B4-BE49-F238E27FC236}">
                <a16:creationId xmlns:a16="http://schemas.microsoft.com/office/drawing/2014/main" xmlns="" id="{710F12DE-473F-4A3B-ADA8-BB1B7425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1" y="3299221"/>
            <a:ext cx="5412658" cy="34688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4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9E1611-C227-4DE2-822C-FC3901D31093}"/>
              </a:ext>
            </a:extLst>
          </p:cNvPr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Open Sans"/>
              </a:rPr>
              <a:t>Задача 2</a:t>
            </a:r>
            <a:r>
              <a:rPr lang="ru-RU" sz="3200" b="1" dirty="0">
                <a:solidFill>
                  <a:srgbClr val="FF0000"/>
                </a:solidFill>
                <a:latin typeface="Open Sans"/>
              </a:rPr>
              <a:t>.    </a:t>
            </a:r>
            <a:r>
              <a:rPr lang="ru-RU" sz="3200" b="1" dirty="0" err="1">
                <a:solidFill>
                  <a:srgbClr val="FF0000"/>
                </a:solidFill>
                <a:latin typeface="Open Sans"/>
              </a:rPr>
              <a:t>Складена</a:t>
            </a:r>
            <a:r>
              <a:rPr lang="ru-RU" sz="3200" b="1" dirty="0">
                <a:solidFill>
                  <a:srgbClr val="FF0000"/>
                </a:solidFill>
                <a:latin typeface="Open Sans"/>
              </a:rPr>
              <a:t>  задача.</a:t>
            </a:r>
          </a:p>
          <a:p>
            <a:r>
              <a:rPr lang="ru-RU" sz="3200" b="1" dirty="0">
                <a:solidFill>
                  <a:srgbClr val="2F2F2F"/>
                </a:solidFill>
                <a:latin typeface="Open Sans"/>
              </a:rPr>
              <a:t>    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Вітя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5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, а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— у 4 рази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більше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. 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Скільки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зловили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Вітя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і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тато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разом?</a:t>
            </a:r>
            <a:endParaRPr lang="ru-RU" sz="4000" b="1" i="0" dirty="0">
              <a:solidFill>
                <a:srgbClr val="2F2F2F"/>
              </a:solidFill>
              <a:effectLst/>
              <a:latin typeface="Open San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5B948C-BA67-4B07-A8B6-ED7B40505082}"/>
              </a:ext>
            </a:extLst>
          </p:cNvPr>
          <p:cNvSpPr/>
          <p:nvPr/>
        </p:nvSpPr>
        <p:spPr>
          <a:xfrm>
            <a:off x="-14748" y="2583878"/>
            <a:ext cx="9143999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                              Задача</a:t>
            </a:r>
          </a:p>
          <a:p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Вітя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— 5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окунів</a:t>
            </a:r>
            <a:endParaRPr lang="ru-RU" sz="40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Тато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— </a:t>
            </a:r>
            <a:r>
              <a:rPr lang="ru-RU" sz="4000" b="1" i="1" dirty="0">
                <a:solidFill>
                  <a:srgbClr val="008080"/>
                </a:solidFill>
                <a:latin typeface="inherit"/>
              </a:rPr>
              <a:t>?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, у 4 рази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більше</a:t>
            </a:r>
            <a:endParaRPr lang="ru-RU" sz="40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Всього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— </a:t>
            </a:r>
            <a:r>
              <a:rPr lang="ru-RU" sz="4000" b="1" i="1" dirty="0">
                <a:solidFill>
                  <a:srgbClr val="FF00FF"/>
                </a:solidFill>
                <a:latin typeface="inherit"/>
              </a:rPr>
              <a:t>?</a:t>
            </a:r>
            <a:endParaRPr lang="ru-RU" sz="4000" b="1" i="0" dirty="0">
              <a:solidFill>
                <a:srgbClr val="2F2F2F"/>
              </a:solidFill>
              <a:effectLst/>
              <a:latin typeface="Open Sans"/>
            </a:endParaRPr>
          </a:p>
        </p:txBody>
      </p:sp>
      <p:pic>
        <p:nvPicPr>
          <p:cNvPr id="4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AAFFFD35-BBC5-42E8-BD86-CA58CF745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4903" r="38671" b="59071"/>
          <a:stretch/>
        </p:blipFill>
        <p:spPr bwMode="auto">
          <a:xfrm>
            <a:off x="1" y="5138423"/>
            <a:ext cx="9144000" cy="17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26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D8673F4A-FBB5-412F-92D3-ACC430EA0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40548" r="10000" b="52712"/>
          <a:stretch/>
        </p:blipFill>
        <p:spPr bwMode="auto">
          <a:xfrm>
            <a:off x="0" y="0"/>
            <a:ext cx="9144000" cy="28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786A4C9-0B5A-4043-BEF6-A00E699F3D5A}"/>
              </a:ext>
            </a:extLst>
          </p:cNvPr>
          <p:cNvSpPr/>
          <p:nvPr/>
        </p:nvSpPr>
        <p:spPr>
          <a:xfrm>
            <a:off x="-1" y="3291799"/>
            <a:ext cx="9143999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FF"/>
                </a:solidFill>
                <a:latin typeface="inherit"/>
              </a:rPr>
              <a:t>             План 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розв’язування</a:t>
            </a:r>
            <a:endParaRPr lang="ru-RU" sz="44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400" b="1" dirty="0">
                <a:solidFill>
                  <a:srgbClr val="0000FF"/>
                </a:solidFill>
                <a:latin typeface="inherit"/>
              </a:rPr>
              <a:t>1)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Скільки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зловив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тато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?</a:t>
            </a:r>
            <a:endParaRPr lang="ru-RU" sz="44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400" b="1" dirty="0">
                <a:solidFill>
                  <a:srgbClr val="0000FF"/>
                </a:solidFill>
                <a:latin typeface="inherit"/>
              </a:rPr>
              <a:t>2)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Скільки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зловили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Вітя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і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тато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разом?</a:t>
            </a:r>
            <a:endParaRPr lang="ru-RU" sz="4400" b="1" i="0" dirty="0">
              <a:solidFill>
                <a:srgbClr val="2F2F2F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3940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445C67-B12A-4396-A857-77F42A082DD8}"/>
              </a:ext>
            </a:extLst>
          </p:cNvPr>
          <p:cNvSpPr/>
          <p:nvPr/>
        </p:nvSpPr>
        <p:spPr>
          <a:xfrm>
            <a:off x="0" y="138865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2F2F2F"/>
                </a:solidFill>
                <a:latin typeface="Open Sans"/>
              </a:rPr>
              <a:t>             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Розв’язання</a:t>
            </a:r>
            <a:endParaRPr lang="ru-RU" sz="40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000" b="1" dirty="0">
                <a:solidFill>
                  <a:srgbClr val="2F2F2F"/>
                </a:solidFill>
                <a:latin typeface="Open Sans"/>
              </a:rPr>
              <a:t>1) 5 • 4 = 20 (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ок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.) –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;</a:t>
            </a:r>
          </a:p>
          <a:p>
            <a:r>
              <a:rPr lang="ru-RU" sz="4000" b="1" dirty="0">
                <a:solidFill>
                  <a:srgbClr val="2F2F2F"/>
                </a:solidFill>
                <a:latin typeface="Open Sans"/>
              </a:rPr>
              <a:t>2) 5 + 20 = 25 (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ок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.) –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зловили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Вітя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 і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 разом.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744BA3CD-A1D8-4C85-A5D6-70B2F780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682"/>
            <a:ext cx="9144000" cy="18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DB7553-5977-441F-93D0-FCA5886A9F4C}"/>
              </a:ext>
            </a:extLst>
          </p:cNvPr>
          <p:cNvSpPr/>
          <p:nvPr/>
        </p:nvSpPr>
        <p:spPr>
          <a:xfrm>
            <a:off x="0" y="517811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Відповідь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: 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Вітя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 і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 разом зло-вили  25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.</a:t>
            </a:r>
            <a:endParaRPr lang="ru-RU" sz="4000" b="1" dirty="0"/>
          </a:p>
        </p:txBody>
      </p:sp>
      <p:pic>
        <p:nvPicPr>
          <p:cNvPr id="6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6C4AFE7D-FE55-44DC-A41D-F0B62752B6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97" y="628415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EEE9DFD6-0989-4D58-B4AA-024EFD1F4F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58" y="1759623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EBCD3EEE-CBC7-48F8-BA05-A9718604A1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97" y="5703851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9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D5006BD6-C4C6-4BA2-91B9-FE87C035E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47485" r="7189" b="46386"/>
          <a:stretch/>
        </p:blipFill>
        <p:spPr bwMode="auto">
          <a:xfrm>
            <a:off x="29497" y="0"/>
            <a:ext cx="9144000" cy="16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6D798A5-B91A-4B65-8E3E-B4323F752A69}"/>
              </a:ext>
            </a:extLst>
          </p:cNvPr>
          <p:cNvSpPr/>
          <p:nvPr/>
        </p:nvSpPr>
        <p:spPr>
          <a:xfrm>
            <a:off x="44244" y="1696065"/>
            <a:ext cx="9143999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Open Sans"/>
              </a:rPr>
              <a:t>Задача 3.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 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Вітя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 5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,  а 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— у  4 рази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більше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.  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На 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скіль­ки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більше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зловив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тато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,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ніж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Вітя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?</a:t>
            </a:r>
            <a:endParaRPr lang="ru-RU" sz="4800" b="1" dirty="0"/>
          </a:p>
        </p:txBody>
      </p:sp>
      <p:pic>
        <p:nvPicPr>
          <p:cNvPr id="4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F972EFC0-0270-4969-A899-B6973FDEE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20" t="40548" r="10000" b="52712"/>
          <a:stretch/>
        </p:blipFill>
        <p:spPr bwMode="auto">
          <a:xfrm>
            <a:off x="29497" y="4863280"/>
            <a:ext cx="4424516" cy="19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F8A087F1-74A7-41CC-BFB1-3D3369937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6" t="40548" r="46877" b="52712"/>
          <a:stretch/>
        </p:blipFill>
        <p:spPr bwMode="auto">
          <a:xfrm>
            <a:off x="4852219" y="4743053"/>
            <a:ext cx="4247537" cy="21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49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C6DCCC-5BA2-48BD-833E-DC50711DEF65}"/>
              </a:ext>
            </a:extLst>
          </p:cNvPr>
          <p:cNvSpPr/>
          <p:nvPr/>
        </p:nvSpPr>
        <p:spPr>
          <a:xfrm>
            <a:off x="-1" y="106148"/>
            <a:ext cx="90407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Open Sans"/>
              </a:rPr>
              <a:t>                      Задача 3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 </a:t>
            </a:r>
          </a:p>
          <a:p>
            <a:r>
              <a:rPr lang="ru-RU" sz="40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Вітя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 5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,  а 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 — у  4 рази </a:t>
            </a:r>
            <a:r>
              <a:rPr lang="ru-RU" sz="4000" b="1" dirty="0" err="1">
                <a:solidFill>
                  <a:srgbClr val="2F2F2F"/>
                </a:solidFill>
                <a:latin typeface="Open Sans"/>
              </a:rPr>
              <a:t>більше</a:t>
            </a:r>
            <a:r>
              <a:rPr lang="ru-RU" sz="4000" b="1" dirty="0">
                <a:solidFill>
                  <a:srgbClr val="2F2F2F"/>
                </a:solidFill>
                <a:latin typeface="Open Sans"/>
              </a:rPr>
              <a:t>.   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На 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скіль­ки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більше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зловив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тато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,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ніж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000" b="1" dirty="0" err="1">
                <a:solidFill>
                  <a:srgbClr val="0000FF"/>
                </a:solidFill>
                <a:latin typeface="inherit"/>
              </a:rPr>
              <a:t>Вітя</a:t>
            </a:r>
            <a:r>
              <a:rPr lang="ru-RU" sz="4000" b="1" dirty="0">
                <a:solidFill>
                  <a:srgbClr val="0000FF"/>
                </a:solidFill>
                <a:latin typeface="inherit"/>
              </a:rPr>
              <a:t>?</a:t>
            </a:r>
            <a:endParaRPr lang="ru-RU" sz="4000" b="1" dirty="0"/>
          </a:p>
        </p:txBody>
      </p:sp>
      <p:pic>
        <p:nvPicPr>
          <p:cNvPr id="3" name="Picture 2" descr="Математика 2 клас Скворцова С.О., Онопрієнко О. В.">
            <a:extLst>
              <a:ext uri="{FF2B5EF4-FFF2-40B4-BE49-F238E27FC236}">
                <a16:creationId xmlns:a16="http://schemas.microsoft.com/office/drawing/2014/main" xmlns="" id="{C031A3DB-A996-48D0-AA80-43E00018A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58380" r="20043" b="33790"/>
          <a:stretch/>
        </p:blipFill>
        <p:spPr bwMode="auto">
          <a:xfrm>
            <a:off x="-1" y="2660693"/>
            <a:ext cx="9144001" cy="18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DCB53B9-882D-4127-A7A5-4C942885F12D}"/>
              </a:ext>
            </a:extLst>
          </p:cNvPr>
          <p:cNvSpPr/>
          <p:nvPr/>
        </p:nvSpPr>
        <p:spPr>
          <a:xfrm>
            <a:off x="-1" y="4753573"/>
            <a:ext cx="9144001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5400" b="1" dirty="0" err="1">
                <a:solidFill>
                  <a:srgbClr val="2F2F2F"/>
                </a:solidFill>
                <a:latin typeface="Open Sans"/>
              </a:rPr>
              <a:t>Вираз</a:t>
            </a:r>
            <a:r>
              <a:rPr lang="ru-RU" sz="5400" b="1" dirty="0">
                <a:solidFill>
                  <a:srgbClr val="2F2F2F"/>
                </a:solidFill>
                <a:latin typeface="Open Sans"/>
              </a:rPr>
              <a:t>   </a:t>
            </a:r>
            <a:r>
              <a:rPr lang="ru-RU" sz="5400" b="1" dirty="0">
                <a:solidFill>
                  <a:srgbClr val="0000FF"/>
                </a:solidFill>
                <a:latin typeface="inherit"/>
              </a:rPr>
              <a:t>5 • 4 – 5</a:t>
            </a:r>
            <a:endParaRPr lang="ru-RU" sz="5400" b="1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3D83BB9D-F4F5-4FEC-A368-4EF5B28ED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55110" y="4486748"/>
            <a:ext cx="3185650" cy="224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85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1" name="Picture 2" descr="Картинка 343 из 7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035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284538"/>
            <a:ext cx="14684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573463"/>
            <a:ext cx="143986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3986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138" y="0"/>
            <a:ext cx="1439862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284538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500438"/>
            <a:ext cx="143986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284538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500438"/>
            <a:ext cx="143986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5661025"/>
            <a:ext cx="143986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661025"/>
            <a:ext cx="1439862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44EB54-3AAC-478C-83EE-A1B9282E0A52}"/>
              </a:ext>
            </a:extLst>
          </p:cNvPr>
          <p:cNvSpPr/>
          <p:nvPr/>
        </p:nvSpPr>
        <p:spPr>
          <a:xfrm>
            <a:off x="1854204" y="0"/>
            <a:ext cx="54355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rgbClr val="FFFF00"/>
                </a:solidFill>
              </a:rPr>
              <a:t>ВЕСЕЛІ   ОЧЕНЯТА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10502E-6 L 0.00955 -0.687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34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84551E-7 L 0.00799 -0.789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3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0301 L 0.79931 0.510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66" y="25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717E-6 L -0.60642 0.48266 " pathEditMode="relative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8439E-6 C -0.01996 0.01064 -0.04236 0.02128 -0.05226 0.0347 C -0.06215 0.04927 -0.06736 0.06662 -0.07222 0.08397 C -0.07726 0.10132 -0.07222 0.11589 -0.06736 0.13186 C -0.06215 0.14666 -0.05486 0.16262 -0.03715 0.17581 C -0.02257 0.18922 0.00261 0.19986 0.02969 0.20796 C 0.05486 0.21582 0.08455 0.22115 0.11441 0.22392 C 0.14427 0.22647 0.17396 0.22647 0.20156 0.22392 C 0.23142 0.22115 0.25868 0.21444 0.28108 0.2038 C 0.30347 0.19454 0.32344 0.18251 0.33333 0.16794 C 0.34583 0.15452 0.3507 0.13602 0.3507 0.12121 C 0.3533 0.10664 0.3507 0.08929 0.33802 0.07472 C 0.32604 0.0613 0.30347 0.05066 0.27379 0.04534 C 0.24358 0.04141 0.21372 0.04673 0.19392 0.05598 C 0.17656 0.06523 0.16406 0.08004 0.16146 0.09716 C 0.16146 0.11451 0.16406 0.13047 0.17656 0.14388 C 0.18906 0.1573 0.18646 0.15985 0.23611 0.17719 C 0.28108 0.19593 0.32604 0.19061 0.3533 0.19177 C 0.38038 0.19177 0.40295 0.18645 0.43004 0.18113 C 0.46024 0.17465 0.4849 0.16262 0.50261 0.15198 C 0.51997 0.14134 0.52726 0.12792 0.53715 0.10664 C 0.54462 0.08536 0.54462 0.07472 0.54462 0.05853 C 0.54462 0.04257 0.54462 0.0266 0.54462 0.01064 " pathEditMode="relative" rAng="0" ptsTypes="fffffffffffffffffffffff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11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6809E-6 C 0.02031 0.01063 0.0434 0.02127 0.05364 0.03469 C 0.06371 0.04926 0.0691 0.0666 0.07396 0.08395 C 0.07934 0.10129 0.07396 0.11586 0.0691 0.13182 C 0.06371 0.14662 0.05625 0.16258 0.03802 0.17576 C 0.02309 0.18917 -0.00261 0.19981 -0.03056 0.2079 C -0.05625 0.21577 -0.08663 0.22109 -0.11719 0.22386 C -0.14775 0.22641 -0.1783 0.22641 -0.2066 0.22386 C -0.23715 0.22109 -0.26511 0.21438 -0.28802 0.20374 C -0.31111 0.19449 -0.33143 0.18247 -0.34167 0.1679 C -0.35452 0.15448 -0.35938 0.13598 -0.35938 0.12118 C -0.36198 0.10661 -0.35938 0.08926 -0.34653 0.07469 C -0.3342 0.06128 -0.31111 0.05064 -0.28056 0.04532 C -0.24965 0.04139 -0.2191 0.04671 -0.19861 0.05596 C -0.1809 0.06521 -0.16823 0.08001 -0.16545 0.09713 C -0.16545 0.11447 -0.16823 0.13043 -0.1809 0.14384 C -0.19375 0.15726 -0.19115 0.1598 -0.24202 0.17715 C -0.28802 0.19588 -0.3342 0.19056 -0.36198 0.19172 C -0.38993 0.19172 -0.41285 0.1864 -0.4408 0.18108 C -0.4717 0.1746 -0.49705 0.16258 -0.51511 0.15194 C -0.53281 0.1413 -0.54045 0.12789 -0.55052 0.10661 C -0.55799 0.08533 -0.55799 0.07469 -0.55799 0.05851 C -0.55799 0.04255 -0.55799 0.02659 -0.55799 0.01063 " pathEditMode="relative" rAng="0" ptsTypes="fffffffffffffffffffffff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41" y="11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15261 -0.42199 C 0.1849 -0.51713 0.23282 -0.56967 0.28299 -0.56967 C 0.33976 -0.56967 0.38542 -0.51713 0.41789 -0.42199 L 0.57119 -3.7037E-6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9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9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25463 C 0.01215 -0.3439 -0.1118 -0.42114 -0.2776 -0.42646 C -0.43594 -0.43316 -0.5842 -0.37327 -0.59392 -0.28654 C -0.60625 -0.20675 -0.50243 -0.13205 -0.35399 -0.12674 C -0.21823 -0.1228 -0.08941 -0.17206 -0.07951 -0.24653 C -0.06979 -0.31452 -0.15642 -0.37859 -0.28212 -0.3839 C -0.39844 -0.38784 -0.50781 -0.34644 -0.5151 -0.284 C -0.52239 -0.22803 -0.4533 -0.17345 -0.3493 -0.17068 C -0.25521 -0.16674 -0.16632 -0.19866 -0.15851 -0.24931 C -0.15399 -0.29464 -0.20573 -0.33881 -0.28732 -0.34112 C -0.35903 -0.3439 -0.4309 -0.31984 -0.43594 -0.28122 C -0.44062 -0.24792 -0.40382 -0.216 -0.34392 -0.21323 C -0.29462 -0.21069 -0.24271 -0.22549 -0.2401 -0.25185 C -0.23542 -0.27336 -0.25521 -0.29602 -0.29219 -0.29857 C -0.32205 -0.29857 -0.35173 -0.29325 -0.3566 -0.27868 C -0.35903 -0.2692 -0.35399 -0.25995 -0.33941 -0.25601 C -0.33212 -0.25463 -0.32691 -0.25463 -0.31962 -0.25601 " pathEditMode="relative" rAng="0" ptsTypes="fffffffffffffffff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-2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4209 L 0.82691 -0.3041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35" y="-17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1897 L -0.64427 -0.3441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3" y="-16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070801F-1AD0-4060-8825-41EE4D11FCF8}"/>
              </a:ext>
            </a:extLst>
          </p:cNvPr>
          <p:cNvSpPr/>
          <p:nvPr/>
        </p:nvSpPr>
        <p:spPr>
          <a:xfrm>
            <a:off x="14748" y="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Open Sans"/>
              </a:rPr>
              <a:t>Завдання</a:t>
            </a:r>
            <a:r>
              <a:rPr lang="ru-RU" sz="4400" b="1" dirty="0">
                <a:solidFill>
                  <a:srgbClr val="FF0000"/>
                </a:solidFill>
                <a:latin typeface="Open Sans"/>
              </a:rPr>
              <a:t> 2.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FFCB5D-F16C-4AEA-A4F6-A00B37CBB682}"/>
              </a:ext>
            </a:extLst>
          </p:cNvPr>
          <p:cNvSpPr/>
          <p:nvPr/>
        </p:nvSpPr>
        <p:spPr>
          <a:xfrm>
            <a:off x="0" y="769441"/>
            <a:ext cx="9143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B0F0"/>
                </a:solidFill>
                <a:latin typeface="Open Sans"/>
              </a:rPr>
              <a:t>Задача 1.  </a:t>
            </a:r>
            <a:r>
              <a:rPr lang="ru-RU" sz="4800" b="1" dirty="0" err="1">
                <a:solidFill>
                  <a:srgbClr val="FF0000"/>
                </a:solidFill>
                <a:latin typeface="Open Sans"/>
              </a:rPr>
              <a:t>Вітя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4800" b="1" dirty="0">
                <a:solidFill>
                  <a:srgbClr val="FF0000"/>
                </a:solidFill>
                <a:latin typeface="Open Sans"/>
              </a:rPr>
              <a:t>5 оку-</a:t>
            </a:r>
            <a:r>
              <a:rPr lang="ru-RU" sz="4800" b="1" dirty="0" err="1">
                <a:solidFill>
                  <a:srgbClr val="FF0000"/>
                </a:solidFill>
                <a:latin typeface="Open Sans"/>
              </a:rPr>
              <a:t>нів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, а </a:t>
            </a:r>
            <a:r>
              <a:rPr lang="ru-RU" sz="4800" b="1" dirty="0" err="1">
                <a:solidFill>
                  <a:srgbClr val="FF0000"/>
                </a:solidFill>
                <a:latin typeface="Open Sans"/>
              </a:rPr>
              <a:t>тато</a:t>
            </a:r>
            <a:r>
              <a:rPr lang="ru-RU" sz="4800" b="1" dirty="0">
                <a:solidFill>
                  <a:srgbClr val="FF0000"/>
                </a:solidFill>
                <a:latin typeface="Open Sans"/>
              </a:rPr>
              <a:t> — у 4 рази </a:t>
            </a:r>
            <a:r>
              <a:rPr lang="ru-RU" sz="4800" b="1" dirty="0" err="1">
                <a:solidFill>
                  <a:srgbClr val="FF0000"/>
                </a:solidFill>
                <a:latin typeface="Open Sans"/>
              </a:rPr>
              <a:t>більше</a:t>
            </a:r>
            <a:r>
              <a:rPr lang="ru-RU" sz="4800" b="1" dirty="0">
                <a:solidFill>
                  <a:srgbClr val="FF0000"/>
                </a:solidFill>
                <a:latin typeface="Open Sans"/>
              </a:rPr>
              <a:t>. </a:t>
            </a:r>
            <a:r>
              <a:rPr lang="ru-RU" sz="4800" b="1" dirty="0" err="1">
                <a:solidFill>
                  <a:srgbClr val="0070C0"/>
                </a:solidFill>
                <a:latin typeface="Open Sans"/>
              </a:rPr>
              <a:t>Дідусь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800" b="1" dirty="0">
                <a:solidFill>
                  <a:srgbClr val="0070C0"/>
                </a:solidFill>
                <a:latin typeface="Open Sans"/>
              </a:rPr>
              <a:t>у 2 рази мен-</a:t>
            </a:r>
            <a:r>
              <a:rPr lang="ru-RU" sz="4800" b="1" dirty="0" err="1">
                <a:solidFill>
                  <a:srgbClr val="0070C0"/>
                </a:solidFill>
                <a:latin typeface="Open Sans"/>
              </a:rPr>
              <a:t>ше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,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ніж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.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Скільки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8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latin typeface="Open Sans"/>
              </a:rPr>
              <a:t>дідусь</a:t>
            </a:r>
            <a:r>
              <a:rPr lang="ru-RU" sz="4800" b="1" dirty="0">
                <a:solidFill>
                  <a:srgbClr val="0070C0"/>
                </a:solidFill>
                <a:latin typeface="Open Sans"/>
              </a:rPr>
              <a:t>?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730C6E86-8CB7-411C-8B3F-CF6B4400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4432351"/>
            <a:ext cx="5176684" cy="21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Енот и Плуто (1951) скачать бесплатно">
            <a:extLst>
              <a:ext uri="{FF2B5EF4-FFF2-40B4-BE49-F238E27FC236}">
                <a16:creationId xmlns:a16="http://schemas.microsoft.com/office/drawing/2014/main" xmlns="" id="{B4436615-085C-47C2-9319-ED2270F2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47" y="4439265"/>
            <a:ext cx="4100051" cy="24049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33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9F9C4A-21D2-450A-AB4F-3606D49AFFC6}"/>
              </a:ext>
            </a:extLst>
          </p:cNvPr>
          <p:cNvSpPr/>
          <p:nvPr/>
        </p:nvSpPr>
        <p:spPr>
          <a:xfrm>
            <a:off x="1" y="44958"/>
            <a:ext cx="9143999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                     Задача 3</a:t>
            </a:r>
          </a:p>
          <a:p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Вітя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— 5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ок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.</a:t>
            </a:r>
            <a:endParaRPr lang="ru-RU" sz="40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Тато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— </a:t>
            </a:r>
            <a:r>
              <a:rPr lang="ru-RU" sz="4000" b="1" i="1" dirty="0">
                <a:solidFill>
                  <a:srgbClr val="008080"/>
                </a:solidFill>
                <a:latin typeface="inherit"/>
              </a:rPr>
              <a:t>?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, у 4 рази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більше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,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ніж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</a:t>
            </a:r>
            <a:endParaRPr lang="ru-RU" sz="40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800" b="1" i="1" dirty="0" err="1">
                <a:solidFill>
                  <a:srgbClr val="2F2F2F"/>
                </a:solidFill>
                <a:latin typeface="inherit"/>
              </a:rPr>
              <a:t>Дідусь</a:t>
            </a:r>
            <a:r>
              <a:rPr lang="ru-RU" sz="4800" b="1" i="1" dirty="0">
                <a:solidFill>
                  <a:srgbClr val="2F2F2F"/>
                </a:solidFill>
                <a:latin typeface="inherit"/>
              </a:rPr>
              <a:t> —</a:t>
            </a:r>
            <a:r>
              <a:rPr lang="ru-RU" sz="4800" b="1" i="1" dirty="0">
                <a:solidFill>
                  <a:srgbClr val="FF00FF"/>
                </a:solidFill>
                <a:latin typeface="inherit"/>
              </a:rPr>
              <a:t>?</a:t>
            </a:r>
            <a:r>
              <a:rPr lang="ru-RU" sz="4800" b="1" i="1" dirty="0">
                <a:solidFill>
                  <a:srgbClr val="2F2F2F"/>
                </a:solidFill>
                <a:latin typeface="inherit"/>
              </a:rPr>
              <a:t>, у 2 рази </a:t>
            </a:r>
            <a:r>
              <a:rPr lang="ru-RU" sz="4800" b="1" i="1" dirty="0" err="1">
                <a:solidFill>
                  <a:srgbClr val="2F2F2F"/>
                </a:solidFill>
                <a:latin typeface="inherit"/>
              </a:rPr>
              <a:t>менше</a:t>
            </a:r>
            <a:r>
              <a:rPr lang="ru-RU" sz="4800" b="1" i="1" dirty="0">
                <a:solidFill>
                  <a:srgbClr val="2F2F2F"/>
                </a:solidFill>
                <a:latin typeface="inherit"/>
              </a:rPr>
              <a:t>, </a:t>
            </a:r>
            <a:r>
              <a:rPr lang="ru-RU" sz="4800" b="1" i="1" dirty="0" err="1">
                <a:solidFill>
                  <a:srgbClr val="2F2F2F"/>
                </a:solidFill>
                <a:latin typeface="inherit"/>
              </a:rPr>
              <a:t>ніж</a:t>
            </a:r>
            <a:r>
              <a:rPr lang="ru-RU" sz="4800" b="1" i="1" dirty="0">
                <a:solidFill>
                  <a:srgbClr val="2F2F2F"/>
                </a:solidFill>
                <a:latin typeface="inherit"/>
              </a:rPr>
              <a:t> </a:t>
            </a:r>
            <a:endParaRPr lang="ru-RU" sz="4800" b="1" i="0" dirty="0">
              <a:solidFill>
                <a:srgbClr val="2F2F2F"/>
              </a:solidFill>
              <a:effectLst/>
              <a:latin typeface="Open Sans"/>
            </a:endParaRPr>
          </a:p>
        </p:txBody>
      </p:sp>
      <p:cxnSp>
        <p:nvCxnSpPr>
          <p:cNvPr id="3" name="Соединительная линия уступом 10">
            <a:extLst>
              <a:ext uri="{FF2B5EF4-FFF2-40B4-BE49-F238E27FC236}">
                <a16:creationId xmlns:a16="http://schemas.microsoft.com/office/drawing/2014/main" xmlns="" id="{63239CE6-C462-44C8-A038-BF7B9AA72B96}"/>
              </a:ext>
            </a:extLst>
          </p:cNvPr>
          <p:cNvCxnSpPr>
            <a:cxnSpLocks/>
          </p:cNvCxnSpPr>
          <p:nvPr/>
        </p:nvCxnSpPr>
        <p:spPr>
          <a:xfrm rot="10800000">
            <a:off x="5840361" y="859041"/>
            <a:ext cx="1111465" cy="836461"/>
          </a:xfrm>
          <a:prstGeom prst="bentConnector3">
            <a:avLst>
              <a:gd name="adj1" fmla="val -58808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10">
            <a:extLst>
              <a:ext uri="{FF2B5EF4-FFF2-40B4-BE49-F238E27FC236}">
                <a16:creationId xmlns:a16="http://schemas.microsoft.com/office/drawing/2014/main" xmlns="" id="{36ABED05-9375-4C66-89F8-DBE87D42217F}"/>
              </a:ext>
            </a:extLst>
          </p:cNvPr>
          <p:cNvCxnSpPr>
            <a:cxnSpLocks/>
          </p:cNvCxnSpPr>
          <p:nvPr/>
        </p:nvCxnSpPr>
        <p:spPr>
          <a:xfrm rot="10800000">
            <a:off x="7349613" y="1886153"/>
            <a:ext cx="1111465" cy="836461"/>
          </a:xfrm>
          <a:prstGeom prst="bentConnector3">
            <a:avLst>
              <a:gd name="adj1" fmla="val -58808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B46BD9A-48CB-4EDD-B00A-1EB6719EFB21}"/>
              </a:ext>
            </a:extLst>
          </p:cNvPr>
          <p:cNvSpPr/>
          <p:nvPr/>
        </p:nvSpPr>
        <p:spPr>
          <a:xfrm>
            <a:off x="0" y="2999156"/>
            <a:ext cx="9143998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F2F2F"/>
                </a:solidFill>
                <a:latin typeface="Open Sans"/>
              </a:rPr>
              <a:t>                  </a:t>
            </a:r>
            <a:r>
              <a:rPr lang="ru-RU" sz="3600" b="1" dirty="0" err="1">
                <a:solidFill>
                  <a:srgbClr val="2F2F2F"/>
                </a:solidFill>
                <a:latin typeface="Open Sans"/>
              </a:rPr>
              <a:t>Розв’язання</a:t>
            </a:r>
            <a:endParaRPr lang="ru-RU" sz="36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400" b="1" dirty="0">
                <a:solidFill>
                  <a:srgbClr val="0000FF"/>
                </a:solidFill>
                <a:latin typeface="inherit"/>
              </a:rPr>
              <a:t>1) 5 • 4 = 20 (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ок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.) –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зловив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тато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;</a:t>
            </a:r>
            <a:endParaRPr lang="ru-RU" sz="44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400" b="1" dirty="0">
                <a:solidFill>
                  <a:srgbClr val="0000FF"/>
                </a:solidFill>
                <a:latin typeface="inherit"/>
              </a:rPr>
              <a:t>2) 20 : 2 = 10 (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ок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.)</a:t>
            </a:r>
            <a:r>
              <a:rPr lang="ru-RU" sz="4400" b="1" dirty="0">
                <a:solidFill>
                  <a:srgbClr val="2F2F2F"/>
                </a:solidFill>
                <a:latin typeface="Open Sans"/>
              </a:rPr>
              <a:t> </a:t>
            </a:r>
          </a:p>
          <a:p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Відповідь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:  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дідусь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зловив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 10  оку-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нів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.</a:t>
            </a:r>
            <a:endParaRPr lang="ru-RU" sz="4400" b="1" i="0" dirty="0">
              <a:solidFill>
                <a:srgbClr val="2F2F2F"/>
              </a:solidFill>
              <a:effectLst/>
              <a:latin typeface="Open Sans"/>
            </a:endParaRPr>
          </a:p>
        </p:txBody>
      </p:sp>
      <p:pic>
        <p:nvPicPr>
          <p:cNvPr id="26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57F9749B-028F-47A5-8FCC-3489EFEF7B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81" y="3429000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140477C2-5840-4ACF-94EB-61A5A4B8AF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5" y="4704280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52FD4A3C-0E84-44C3-A4CE-FC06B0D91E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90" y="5473226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CA3B413-7951-4ABC-AF6C-05D0E4E58A00}"/>
              </a:ext>
            </a:extLst>
          </p:cNvPr>
          <p:cNvSpPr/>
          <p:nvPr/>
        </p:nvSpPr>
        <p:spPr>
          <a:xfrm>
            <a:off x="0" y="0"/>
            <a:ext cx="927673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Open Sans"/>
              </a:rPr>
              <a:t>Задача 2.</a:t>
            </a:r>
          </a:p>
          <a:p>
            <a:r>
              <a:rPr lang="ru-RU" sz="3200" b="1" dirty="0">
                <a:solidFill>
                  <a:srgbClr val="2F2F2F"/>
                </a:solidFill>
                <a:latin typeface="Open Sans"/>
              </a:rPr>
              <a:t>   </a:t>
            </a:r>
            <a:r>
              <a:rPr lang="ru-RU" sz="3200" b="1" dirty="0" err="1">
                <a:solidFill>
                  <a:srgbClr val="FF0000"/>
                </a:solidFill>
                <a:latin typeface="Open Sans"/>
              </a:rPr>
              <a:t>Вітя</a:t>
            </a:r>
            <a:r>
              <a:rPr lang="ru-RU" sz="32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32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3200" b="1" dirty="0">
                <a:solidFill>
                  <a:srgbClr val="FF0000"/>
                </a:solidFill>
                <a:latin typeface="Open Sans"/>
              </a:rPr>
              <a:t>5 </a:t>
            </a:r>
            <a:r>
              <a:rPr lang="ru-RU" sz="3200" b="1" dirty="0" err="1">
                <a:solidFill>
                  <a:srgbClr val="FF0000"/>
                </a:solidFill>
                <a:latin typeface="Open Sans"/>
              </a:rPr>
              <a:t>окунів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, а </a:t>
            </a:r>
            <a:r>
              <a:rPr lang="ru-RU" sz="3200" b="1" dirty="0" err="1">
                <a:solidFill>
                  <a:srgbClr val="FF0000"/>
                </a:solidFill>
                <a:latin typeface="Open Sans"/>
              </a:rPr>
              <a:t>тато</a:t>
            </a:r>
            <a:r>
              <a:rPr lang="ru-RU" sz="3200" b="1" dirty="0">
                <a:solidFill>
                  <a:srgbClr val="FF0000"/>
                </a:solidFill>
                <a:latin typeface="Open Sans"/>
              </a:rPr>
              <a:t> — у 4 рази </a:t>
            </a:r>
            <a:r>
              <a:rPr lang="ru-RU" sz="3200" b="1" dirty="0" err="1">
                <a:solidFill>
                  <a:srgbClr val="FF0000"/>
                </a:solidFill>
                <a:latin typeface="Open Sans"/>
              </a:rPr>
              <a:t>більше</a:t>
            </a:r>
            <a:r>
              <a:rPr lang="ru-RU" sz="3200" b="1" dirty="0">
                <a:solidFill>
                  <a:srgbClr val="FF0000"/>
                </a:solidFill>
                <a:latin typeface="Open Sans"/>
              </a:rPr>
              <a:t>.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   </a:t>
            </a:r>
            <a:r>
              <a:rPr lang="ru-RU" sz="3200" b="1" dirty="0" err="1">
                <a:solidFill>
                  <a:srgbClr val="00B050"/>
                </a:solidFill>
                <a:latin typeface="Open Sans"/>
              </a:rPr>
              <a:t>Дідусь</a:t>
            </a:r>
            <a:r>
              <a:rPr lang="ru-RU" sz="3200" b="1" dirty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3200" b="1" dirty="0" err="1">
                <a:solidFill>
                  <a:srgbClr val="2F2F2F"/>
                </a:solidFill>
                <a:latin typeface="Open Sans"/>
              </a:rPr>
              <a:t>зловив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3200" b="1" dirty="0">
                <a:solidFill>
                  <a:srgbClr val="00B050"/>
                </a:solidFill>
                <a:latin typeface="Open Sans"/>
              </a:rPr>
              <a:t>у  2  рази  </a:t>
            </a:r>
            <a:r>
              <a:rPr lang="ru-RU" sz="3200" b="1" dirty="0" err="1">
                <a:solidFill>
                  <a:srgbClr val="00B050"/>
                </a:solidFill>
                <a:latin typeface="Open Sans"/>
              </a:rPr>
              <a:t>менше</a:t>
            </a:r>
            <a:r>
              <a:rPr lang="ru-RU" sz="3200" b="1" dirty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sz="32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, </a:t>
            </a:r>
            <a:r>
              <a:rPr lang="ru-RU" sz="3200" b="1" dirty="0" err="1">
                <a:solidFill>
                  <a:srgbClr val="00B050"/>
                </a:solidFill>
                <a:latin typeface="Open Sans"/>
              </a:rPr>
              <a:t>ніж</a:t>
            </a:r>
            <a:r>
              <a:rPr lang="ru-RU" sz="3200" b="1" dirty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sz="3200" b="1" dirty="0" err="1">
                <a:solidFill>
                  <a:srgbClr val="00B050"/>
                </a:solidFill>
                <a:latin typeface="Open Sans"/>
              </a:rPr>
              <a:t>тато</a:t>
            </a:r>
            <a:r>
              <a:rPr lang="ru-RU" sz="3200" b="1" dirty="0">
                <a:solidFill>
                  <a:srgbClr val="00B050"/>
                </a:solidFill>
                <a:latin typeface="Open Sans"/>
              </a:rPr>
              <a:t>.  </a:t>
            </a:r>
            <a:r>
              <a:rPr lang="ru-RU" sz="3200" b="1" dirty="0" err="1">
                <a:solidFill>
                  <a:srgbClr val="00B0F0"/>
                </a:solidFill>
                <a:latin typeface="Open Sans"/>
              </a:rPr>
              <a:t>Скільки</a:t>
            </a:r>
            <a:r>
              <a:rPr lang="ru-RU" sz="3200" b="1" dirty="0">
                <a:solidFill>
                  <a:srgbClr val="00B0F0"/>
                </a:solidFill>
                <a:latin typeface="Open Sans"/>
              </a:rPr>
              <a:t> 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32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3200" b="1" dirty="0" err="1">
                <a:solidFill>
                  <a:srgbClr val="2F2F2F"/>
                </a:solidFill>
                <a:latin typeface="Open Sans"/>
              </a:rPr>
              <a:t>зловили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3200" b="1" dirty="0" err="1">
                <a:solidFill>
                  <a:srgbClr val="2F2F2F"/>
                </a:solidFill>
                <a:latin typeface="Open Sans"/>
              </a:rPr>
              <a:t>Вітя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,  </a:t>
            </a:r>
            <a:r>
              <a:rPr lang="ru-RU" sz="3200" b="1" dirty="0" err="1">
                <a:solidFill>
                  <a:srgbClr val="2F2F2F"/>
                </a:solidFill>
                <a:latin typeface="Open Sans"/>
              </a:rPr>
              <a:t>його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32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  і  </a:t>
            </a:r>
            <a:r>
              <a:rPr lang="ru-RU" sz="3200" b="1" dirty="0" err="1">
                <a:solidFill>
                  <a:srgbClr val="2F2F2F"/>
                </a:solidFill>
                <a:latin typeface="Open Sans"/>
              </a:rPr>
              <a:t>дідусь</a:t>
            </a:r>
            <a:r>
              <a:rPr lang="ru-RU" sz="3200" b="1" dirty="0">
                <a:solidFill>
                  <a:srgbClr val="2F2F2F"/>
                </a:solidFill>
                <a:latin typeface="Open Sans"/>
              </a:rPr>
              <a:t>  </a:t>
            </a:r>
            <a:r>
              <a:rPr lang="ru-RU" sz="3200" b="1" dirty="0">
                <a:solidFill>
                  <a:srgbClr val="00B0F0"/>
                </a:solidFill>
                <a:latin typeface="Open Sans"/>
              </a:rPr>
              <a:t>разом?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3C858E2-CE5C-4449-8533-E8F516E0B38A}"/>
              </a:ext>
            </a:extLst>
          </p:cNvPr>
          <p:cNvSpPr/>
          <p:nvPr/>
        </p:nvSpPr>
        <p:spPr>
          <a:xfrm>
            <a:off x="0" y="2999889"/>
            <a:ext cx="9077633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2F2F2F"/>
                </a:solidFill>
                <a:latin typeface="inherit"/>
              </a:rPr>
              <a:t>                                 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Задача</a:t>
            </a:r>
          </a:p>
          <a:p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Вітя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— 5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окунів</a:t>
            </a:r>
            <a:endParaRPr lang="ru-RU" sz="40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Тато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— </a:t>
            </a:r>
            <a:r>
              <a:rPr lang="ru-RU" sz="4000" b="1" i="1" dirty="0">
                <a:solidFill>
                  <a:srgbClr val="008080"/>
                </a:solidFill>
                <a:latin typeface="inherit"/>
              </a:rPr>
              <a:t>?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, у 4 рази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більше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,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ніж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Вітя</a:t>
            </a:r>
            <a:endParaRPr lang="ru-RU" sz="40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Дідусь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— </a:t>
            </a:r>
            <a:r>
              <a:rPr lang="ru-RU" sz="4000" b="1" i="1" dirty="0">
                <a:solidFill>
                  <a:srgbClr val="CC99FF"/>
                </a:solidFill>
                <a:latin typeface="inherit"/>
              </a:rPr>
              <a:t>?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, у 2 рази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менше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,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ніж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</a:t>
            </a:r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тато</a:t>
            </a:r>
            <a:endParaRPr lang="ru-RU" sz="40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000" b="1" i="1" dirty="0" err="1">
                <a:solidFill>
                  <a:srgbClr val="2F2F2F"/>
                </a:solidFill>
                <a:latin typeface="inherit"/>
              </a:rPr>
              <a:t>Всього</a:t>
            </a:r>
            <a:r>
              <a:rPr lang="ru-RU" sz="4000" b="1" i="1" dirty="0">
                <a:solidFill>
                  <a:srgbClr val="2F2F2F"/>
                </a:solidFill>
                <a:latin typeface="inherit"/>
              </a:rPr>
              <a:t> — </a:t>
            </a:r>
            <a:r>
              <a:rPr lang="ru-RU" sz="4000" b="1" i="1" dirty="0">
                <a:solidFill>
                  <a:srgbClr val="FF00FF"/>
                </a:solidFill>
                <a:latin typeface="inherit"/>
              </a:rPr>
              <a:t>?</a:t>
            </a:r>
            <a:endParaRPr lang="ru-RU" sz="4000" b="1" i="0" dirty="0">
              <a:solidFill>
                <a:srgbClr val="2F2F2F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284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7840"/>
            <a:ext cx="91440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Країною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знань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мандрувати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нам час.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Працюймо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завзято 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дружно 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усі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Щоб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всі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молодцями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були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кінці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 descr="Detochki - Ура! Мы открываем ЛЕСНУЮ ШКОЛУ! &quot;Лесная школа&quot;... | Facebook">
            <a:extLst>
              <a:ext uri="{FF2B5EF4-FFF2-40B4-BE49-F238E27FC236}">
                <a16:creationId xmlns:a16="http://schemas.microsoft.com/office/drawing/2014/main" xmlns="" id="{74CA0718-F26A-4362-857F-3EF662C4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" y="2654709"/>
            <a:ext cx="9099753" cy="4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84401A-9A20-4322-80B4-C5718FE8B701}"/>
              </a:ext>
            </a:extLst>
          </p:cNvPr>
          <p:cNvSpPr/>
          <p:nvPr/>
        </p:nvSpPr>
        <p:spPr>
          <a:xfrm>
            <a:off x="2718496" y="3288432"/>
            <a:ext cx="282689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Математика  </a:t>
            </a: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AF26DAC-BCE2-4C75-BC7B-0CD54CFFD922}"/>
              </a:ext>
            </a:extLst>
          </p:cNvPr>
          <p:cNvSpPr/>
          <p:nvPr/>
        </p:nvSpPr>
        <p:spPr>
          <a:xfrm>
            <a:off x="14748" y="305068"/>
            <a:ext cx="9144000" cy="62478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F2F2F"/>
                </a:solidFill>
                <a:latin typeface="Open Sans"/>
              </a:rPr>
              <a:t>                      </a:t>
            </a:r>
            <a:r>
              <a:rPr lang="ru-RU" sz="3600" b="1" dirty="0" err="1">
                <a:solidFill>
                  <a:srgbClr val="2F2F2F"/>
                </a:solidFill>
                <a:latin typeface="Open Sans"/>
              </a:rPr>
              <a:t>Розв’язання</a:t>
            </a:r>
            <a:endParaRPr lang="ru-RU" sz="36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800" b="1" dirty="0">
                <a:solidFill>
                  <a:srgbClr val="0000FF"/>
                </a:solidFill>
                <a:latin typeface="inherit"/>
              </a:rPr>
              <a:t>1) 5 • 4 = 20 (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ок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.) –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зловив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тато</a:t>
            </a:r>
            <a:endParaRPr lang="ru-RU" sz="48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800" b="1" dirty="0">
                <a:solidFill>
                  <a:srgbClr val="0000FF"/>
                </a:solidFill>
                <a:latin typeface="inherit"/>
              </a:rPr>
              <a:t>2) 20 : 2 = 10 (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ок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.) –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зловив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дідусь</a:t>
            </a:r>
            <a:endParaRPr lang="ru-RU" sz="4800" b="1" dirty="0">
              <a:solidFill>
                <a:srgbClr val="2F2F2F"/>
              </a:solidFill>
              <a:latin typeface="Open Sans"/>
            </a:endParaRPr>
          </a:p>
          <a:p>
            <a:r>
              <a:rPr lang="ru-RU" sz="4800" b="1" dirty="0">
                <a:solidFill>
                  <a:srgbClr val="0000FF"/>
                </a:solidFill>
                <a:latin typeface="inherit"/>
              </a:rPr>
              <a:t>3) 5 + 20 + 10 = 35 (</a:t>
            </a:r>
            <a:r>
              <a:rPr lang="ru-RU" sz="4800" b="1" dirty="0" err="1">
                <a:solidFill>
                  <a:srgbClr val="0000FF"/>
                </a:solidFill>
                <a:latin typeface="inherit"/>
              </a:rPr>
              <a:t>ок</a:t>
            </a:r>
            <a:r>
              <a:rPr lang="ru-RU" sz="4800" b="1" dirty="0">
                <a:solidFill>
                  <a:srgbClr val="0000FF"/>
                </a:solidFill>
                <a:latin typeface="inherit"/>
              </a:rPr>
              <a:t>.)</a:t>
            </a:r>
            <a:r>
              <a:rPr lang="ru-RU" sz="4800" b="1" dirty="0">
                <a:solidFill>
                  <a:srgbClr val="2F2F2F"/>
                </a:solidFill>
                <a:latin typeface="Open Sans"/>
              </a:rPr>
              <a:t> </a:t>
            </a:r>
            <a:r>
              <a:rPr lang="ru-RU" sz="3600" b="1" dirty="0">
                <a:solidFill>
                  <a:srgbClr val="2F2F2F"/>
                </a:solidFill>
                <a:latin typeface="Open Sans"/>
              </a:rPr>
              <a:t>– </a:t>
            </a:r>
            <a:r>
              <a:rPr lang="ru-RU" sz="3600" b="1" dirty="0" err="1">
                <a:solidFill>
                  <a:srgbClr val="2F2F2F"/>
                </a:solidFill>
                <a:latin typeface="Open Sans"/>
              </a:rPr>
              <a:t>окунів</a:t>
            </a:r>
            <a:r>
              <a:rPr lang="ru-RU" sz="36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3600" b="1" dirty="0" err="1">
                <a:solidFill>
                  <a:srgbClr val="2F2F2F"/>
                </a:solidFill>
                <a:latin typeface="Open Sans"/>
              </a:rPr>
              <a:t>зловили</a:t>
            </a:r>
            <a:r>
              <a:rPr lang="ru-RU" sz="36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3600" b="1" dirty="0" err="1">
                <a:solidFill>
                  <a:srgbClr val="2F2F2F"/>
                </a:solidFill>
                <a:latin typeface="Open Sans"/>
              </a:rPr>
              <a:t>Вітя</a:t>
            </a:r>
            <a:r>
              <a:rPr lang="ru-RU" sz="3600" b="1" dirty="0">
                <a:solidFill>
                  <a:srgbClr val="2F2F2F"/>
                </a:solidFill>
                <a:latin typeface="Open Sans"/>
              </a:rPr>
              <a:t>, </a:t>
            </a:r>
            <a:r>
              <a:rPr lang="ru-RU" sz="3600" b="1" dirty="0" err="1">
                <a:solidFill>
                  <a:srgbClr val="2F2F2F"/>
                </a:solidFill>
                <a:latin typeface="Open Sans"/>
              </a:rPr>
              <a:t>його</a:t>
            </a:r>
            <a:r>
              <a:rPr lang="ru-RU" sz="3600" b="1" dirty="0">
                <a:solidFill>
                  <a:srgbClr val="2F2F2F"/>
                </a:solidFill>
                <a:latin typeface="Open Sans"/>
              </a:rPr>
              <a:t> </a:t>
            </a:r>
            <a:r>
              <a:rPr lang="ru-RU" sz="3600" b="1" dirty="0" err="1">
                <a:solidFill>
                  <a:srgbClr val="2F2F2F"/>
                </a:solidFill>
                <a:latin typeface="Open Sans"/>
              </a:rPr>
              <a:t>тато</a:t>
            </a:r>
            <a:r>
              <a:rPr lang="ru-RU" sz="3600" b="1" dirty="0">
                <a:solidFill>
                  <a:srgbClr val="2F2F2F"/>
                </a:solidFill>
                <a:latin typeface="Open Sans"/>
              </a:rPr>
              <a:t> і </a:t>
            </a:r>
            <a:r>
              <a:rPr lang="ru-RU" sz="3600" b="1" dirty="0" err="1">
                <a:solidFill>
                  <a:srgbClr val="2F2F2F"/>
                </a:solidFill>
                <a:latin typeface="Open Sans"/>
              </a:rPr>
              <a:t>дідусь</a:t>
            </a:r>
            <a:r>
              <a:rPr lang="ru-RU" sz="3600" b="1" dirty="0">
                <a:solidFill>
                  <a:srgbClr val="2F2F2F"/>
                </a:solidFill>
                <a:latin typeface="Open Sans"/>
              </a:rPr>
              <a:t> разом.</a:t>
            </a:r>
          </a:p>
          <a:p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Відповідь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: 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Вітя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, 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його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тато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 і 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дідусь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зловили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  35  </a:t>
            </a:r>
            <a:r>
              <a:rPr lang="ru-RU" sz="4400" b="1" dirty="0" err="1">
                <a:solidFill>
                  <a:srgbClr val="0000FF"/>
                </a:solidFill>
                <a:latin typeface="inherit"/>
              </a:rPr>
              <a:t>окунів</a:t>
            </a:r>
            <a:r>
              <a:rPr lang="ru-RU" sz="4400" b="1" dirty="0">
                <a:solidFill>
                  <a:srgbClr val="0000FF"/>
                </a:solidFill>
                <a:latin typeface="inherit"/>
              </a:rPr>
              <a:t>.</a:t>
            </a:r>
            <a:endParaRPr lang="ru-RU" sz="4400" b="1" i="0" dirty="0">
              <a:solidFill>
                <a:srgbClr val="2F2F2F"/>
              </a:solidFill>
              <a:effectLst/>
              <a:latin typeface="Open Sans"/>
            </a:endParaRPr>
          </a:p>
        </p:txBody>
      </p:sp>
      <p:pic>
        <p:nvPicPr>
          <p:cNvPr id="3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AA2F7A83-00CD-4591-8202-AD83ED1A24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06" y="748393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1AE9E9F8-291A-45D5-A67A-99236ACAEF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84" y="2187966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C86FB5A8-B519-4EC2-986D-4300A9C67D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42" y="3668574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User\Pictures\зірки, сніжинки (2)\zvezdia-550.gif">
            <a:extLst>
              <a:ext uri="{FF2B5EF4-FFF2-40B4-BE49-F238E27FC236}">
                <a16:creationId xmlns:a16="http://schemas.microsoft.com/office/drawing/2014/main" xmlns="" id="{6C927808-A272-476D-BADB-E4E7BC4F80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74" y="5583873"/>
            <a:ext cx="1050310" cy="10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25545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/>
              <a:t>  </a:t>
            </a:r>
            <a:r>
              <a:rPr lang="ru-RU" sz="4000" b="1" dirty="0" err="1"/>
              <a:t>Лиш</a:t>
            </a:r>
            <a:r>
              <a:rPr lang="ru-RU" sz="4000" b="1" dirty="0"/>
              <a:t>  </a:t>
            </a:r>
            <a:r>
              <a:rPr lang="ru-RU" sz="4000" b="1" dirty="0" err="1"/>
              <a:t>дзвінок</a:t>
            </a:r>
            <a:r>
              <a:rPr lang="ru-RU" sz="4000" b="1" dirty="0"/>
              <a:t>  на  урок  </a:t>
            </a:r>
            <a:r>
              <a:rPr lang="ru-RU" sz="4000" b="1" dirty="0" err="1"/>
              <a:t>продзвенить</a:t>
            </a:r>
            <a:r>
              <a:rPr lang="ru-RU" sz="4000" b="1" dirty="0"/>
              <a:t> –</a:t>
            </a:r>
          </a:p>
          <a:p>
            <a:r>
              <a:rPr lang="ru-RU" sz="4000" b="1" dirty="0"/>
              <a:t>  Стане  </a:t>
            </a:r>
            <a:r>
              <a:rPr lang="ru-RU" sz="4000" b="1" dirty="0" err="1"/>
              <a:t>кожен</a:t>
            </a:r>
            <a:r>
              <a:rPr lang="ru-RU" sz="4000" b="1" dirty="0"/>
              <a:t> </a:t>
            </a:r>
            <a:r>
              <a:rPr lang="ru-RU" sz="4000" b="1" dirty="0" err="1"/>
              <a:t>серйозним</a:t>
            </a:r>
            <a:r>
              <a:rPr lang="ru-RU" sz="4000" b="1" dirty="0"/>
              <a:t>  в ту </a:t>
            </a:r>
            <a:r>
              <a:rPr lang="ru-RU" sz="4000" b="1" dirty="0" err="1"/>
              <a:t>мить</a:t>
            </a:r>
            <a:r>
              <a:rPr lang="ru-RU" sz="4000" b="1" dirty="0"/>
              <a:t>,</a:t>
            </a:r>
          </a:p>
          <a:p>
            <a:r>
              <a:rPr lang="ru-RU" sz="4000" b="1" dirty="0"/>
              <a:t>  </a:t>
            </a:r>
            <a:r>
              <a:rPr lang="ru-RU" sz="4000" b="1" dirty="0" err="1"/>
              <a:t>Бо</a:t>
            </a:r>
            <a:r>
              <a:rPr lang="ru-RU" sz="4000" b="1" dirty="0"/>
              <a:t>  </a:t>
            </a:r>
            <a:r>
              <a:rPr lang="ru-RU" sz="4000" b="1" dirty="0" err="1"/>
              <a:t>роботи</a:t>
            </a:r>
            <a:r>
              <a:rPr lang="ru-RU" sz="4000" b="1" dirty="0"/>
              <a:t>  </a:t>
            </a:r>
            <a:r>
              <a:rPr lang="ru-RU" sz="4000" b="1" dirty="0" err="1"/>
              <a:t>багато</a:t>
            </a:r>
            <a:r>
              <a:rPr lang="ru-RU" sz="4000" b="1" dirty="0"/>
              <a:t>  у нас,</a:t>
            </a:r>
          </a:p>
          <a:p>
            <a:r>
              <a:rPr lang="ru-RU" sz="4000" b="1" dirty="0"/>
              <a:t>  І  активно  </a:t>
            </a:r>
            <a:r>
              <a:rPr lang="ru-RU" sz="4000" b="1" dirty="0" err="1"/>
              <a:t>працює</a:t>
            </a:r>
            <a:r>
              <a:rPr lang="ru-RU" sz="4000" b="1" dirty="0"/>
              <a:t>  весь  </a:t>
            </a:r>
            <a:r>
              <a:rPr lang="ru-RU" sz="4000" b="1" dirty="0" err="1"/>
              <a:t>клас</a:t>
            </a:r>
            <a:r>
              <a:rPr lang="ru-RU" sz="4000" b="1" dirty="0"/>
              <a:t>.</a:t>
            </a:r>
          </a:p>
        </p:txBody>
      </p:sp>
      <p:pic>
        <p:nvPicPr>
          <p:cNvPr id="3" name="Picture 22" descr="Фото, автор Soloveika на Яндекс.Фотках Мультфильмы С Совой, Украшение Классной Комнаты, Покрашенные Совы, Детские Картинки, День Учителя, Интерактивные Тетради, Книги Для Детей, Оформление Школьной Библиотеки, Гарри Поттер Тор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286124"/>
            <a:ext cx="3929058" cy="3571876"/>
          </a:xfrm>
          <a:prstGeom prst="rect">
            <a:avLst/>
          </a:prstGeom>
          <a:noFill/>
        </p:spPr>
      </p:pic>
      <p:pic>
        <p:nvPicPr>
          <p:cNvPr id="4" name="Picture 8" descr="В гостях у Простоквашино">
            <a:extLst>
              <a:ext uri="{FF2B5EF4-FFF2-40B4-BE49-F238E27FC236}">
                <a16:creationId xmlns:a16="http://schemas.microsoft.com/office/drawing/2014/main" xmlns="" id="{2CCC8486-EC2E-4A13-9095-B1011E42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928934"/>
            <a:ext cx="5486400" cy="3929066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ÑÐµÑÐ»ÐµÐºÑÐ¸Ñ Ð½Ð° ÑÑÐ¾ÐºÐµ ÑÐ¸ÑÐ°Ð½Ð½Ñ Ð½Ð° ÑÐºÑ. Ð¼Ð¾Ð²Ñ">
            <a:extLst>
              <a:ext uri="{FF2B5EF4-FFF2-40B4-BE49-F238E27FC236}">
                <a16:creationId xmlns:a16="http://schemas.microsoft.com/office/drawing/2014/main" xmlns="" id="{77E7182F-0EE9-4DFD-9889-F14062BF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6499" b="116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E772D8DA-EEF8-42A4-A793-B2755AF9E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160301" y="2125466"/>
            <a:ext cx="2109020" cy="44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0" y="23610"/>
            <a:ext cx="91439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    </a:t>
            </a:r>
            <a:r>
              <a:rPr lang="ru-RU" sz="54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Домашнє</a:t>
            </a:r>
            <a:r>
              <a:rPr lang="ru-RU" sz="5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    </a:t>
            </a:r>
            <a:r>
              <a:rPr lang="ru-RU" sz="54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завдання</a:t>
            </a:r>
            <a:endParaRPr lang="ru-RU" sz="54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1105227"/>
            <a:ext cx="9143999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/>
              <a:t>   </a:t>
            </a:r>
            <a:r>
              <a:rPr lang="ru-RU" sz="4400" b="1" dirty="0" err="1"/>
              <a:t>Зошит</a:t>
            </a:r>
            <a:r>
              <a:rPr lang="ru-RU" sz="4400" b="1" dirty="0"/>
              <a:t>  4. «</a:t>
            </a:r>
            <a:r>
              <a:rPr lang="ru-RU" sz="4400" b="1" dirty="0" err="1"/>
              <a:t>Працюю</a:t>
            </a:r>
            <a:r>
              <a:rPr lang="ru-RU" sz="4400" b="1" dirty="0"/>
              <a:t>     </a:t>
            </a:r>
            <a:r>
              <a:rPr lang="ru-RU" sz="4400" b="1" dirty="0" err="1"/>
              <a:t>самостійно</a:t>
            </a:r>
            <a:r>
              <a:rPr lang="ru-RU" sz="4400" b="1" dirty="0"/>
              <a:t>»       С. 47  ( 4 ) </a:t>
            </a:r>
          </a:p>
        </p:txBody>
      </p:sp>
      <p:sp>
        <p:nvSpPr>
          <p:cNvPr id="3074" name="AutoShape 2" descr="kartynky.co.ua - Ð½Ð°Ð¹ÐºÑÐ°ÑÑ ÑÐ¾ÑÐ¾ ÐºÐ²ÑÑÑÐ² Ñ Ð±ÑÐºÐµÑÑ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kartynky.co.ua - Ð½Ð°Ð¹ÐºÑÐ°ÑÑ ÑÐ¾ÑÐ¾ ÐºÐ²ÑÑÑÐ² Ñ Ð±ÑÐºÐµÑÑ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kartynky.co.ua/wp-content/uploads/2015/02/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kartynky.co.ua - Ð½Ð°Ð¹ÐºÑÐ°ÑÑ ÑÐ¾ÑÐ¾ ÐºÐ²ÑÑÑÐ² Ñ Ð±ÑÐºÐµÑÑ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kartynky.co.ua - Ð½Ð°Ð¹ÐºÑÐ°ÑÑ ÑÐ¾ÑÐ¾ ÐºÐ²ÑÑÑÐ² Ñ Ð±ÑÐºÐµÑÑ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kartynky.co.ua - Ð½Ð°Ð¹ÐºÑÐ°ÑÑ ÑÐ¾ÑÐ¾ ÐºÐ²ÑÑÑÐ² Ñ Ð±ÑÐºÐµÑÑ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kartynky.co.ua - Ð½Ð°Ð¹ÐºÑÐ°ÑÑ ÑÐ¾ÑÐ¾ ÐºÐ²ÑÑÑÐ² Ñ Ð±ÑÐºÐµÑÑ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https://kartynky.co.ua/wp-content/uploads/2015/02/9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ÐÐ°ÑÑÐ¸Ð½ÐºÐ¸ Ð¿Ð¾ Ð·Ð°Ð¿ÑÐ¾ÑÑ Ð»ÐµÑÐ½Ð°Ñ ÑÐºÐ¾Ð»Ð°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Крошка Енот - Минисказка">
            <a:extLst>
              <a:ext uri="{FF2B5EF4-FFF2-40B4-BE49-F238E27FC236}">
                <a16:creationId xmlns:a16="http://schemas.microsoft.com/office/drawing/2014/main" xmlns="" id="{CC00CE6E-07AE-4124-8362-39CD204A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10065"/>
            <a:ext cx="9143998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CE614A-6588-401A-825D-7BE5AEE9C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9144000" cy="255454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нам 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веселіше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разом з нами  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мандрувати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герої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улюблених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мультфільмів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і 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дорослих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4E2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ВЛАСТИВОСТІ ТА ВІДНОШЕННЯ ПРЕДМЕТІВ - Математика 1 клас - Н. П. Листопад -  Оріон 2018">
            <a:extLst>
              <a:ext uri="{FF2B5EF4-FFF2-40B4-BE49-F238E27FC236}">
                <a16:creationId xmlns:a16="http://schemas.microsoft.com/office/drawing/2014/main" xmlns="" id="{B956497E-70CC-4ED3-9CC0-A41E41634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7" t="7481" r="2258" b="5442"/>
          <a:stretch/>
        </p:blipFill>
        <p:spPr bwMode="auto">
          <a:xfrm>
            <a:off x="0" y="2580968"/>
            <a:ext cx="9144000" cy="42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3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yrok.net.ua/_ld/74/54014627.jpg">
            <a:extLst>
              <a:ext uri="{FF2B5EF4-FFF2-40B4-BE49-F238E27FC236}">
                <a16:creationId xmlns:a16="http://schemas.microsoft.com/office/drawing/2014/main" xmlns="" id="{4FCDA8B8-B0A6-4C3E-9818-CEDEC5602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6079" b="7163"/>
          <a:stretch/>
        </p:blipFill>
        <p:spPr bwMode="auto">
          <a:xfrm>
            <a:off x="324465" y="-29495"/>
            <a:ext cx="7654412" cy="3293208"/>
          </a:xfrm>
          <a:prstGeom prst="rect">
            <a:avLst/>
          </a:prstGeom>
          <a:noFill/>
        </p:spPr>
      </p:pic>
      <p:pic>
        <p:nvPicPr>
          <p:cNvPr id="4" name="Picture 2" descr="Дядя Федор, кот Матроскин, пёс Шарик, почтальон Печкин и другие ...">
            <a:extLst>
              <a:ext uri="{FF2B5EF4-FFF2-40B4-BE49-F238E27FC236}">
                <a16:creationId xmlns:a16="http://schemas.microsoft.com/office/drawing/2014/main" xmlns="" id="{0D32014E-91D6-4915-84D8-563521A6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3263713"/>
            <a:ext cx="9144000" cy="3564790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0ACBED-6D15-49C2-ADBE-A848CE958A7C}"/>
              </a:ext>
            </a:extLst>
          </p:cNvPr>
          <p:cNvSpPr/>
          <p:nvPr/>
        </p:nvSpPr>
        <p:spPr>
          <a:xfrm rot="20798991">
            <a:off x="3573903" y="3303181"/>
            <a:ext cx="2775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/>
              <a:t>« Математики 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022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sz="4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чікування </a:t>
            </a:r>
            <a:endParaRPr kumimoji="0" lang="uk-UA" sz="4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" y="721838"/>
            <a:ext cx="73152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дізнатися нове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пізнати головне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виконати завдання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показати свої досягнення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порадіти за товариша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крошка енот рисунок Рисунки диких зверей #yandeximages | Детские рисунки,  Еноты, Милый мультфильм">
            <a:extLst>
              <a:ext uri="{FF2B5EF4-FFF2-40B4-BE49-F238E27FC236}">
                <a16:creationId xmlns:a16="http://schemas.microsoft.com/office/drawing/2014/main" xmlns="" id="{86F87E5A-A39E-4C14-8B56-0E3913D8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0733" y="721838"/>
            <a:ext cx="2153265" cy="31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казка Крошка Енот читать">
            <a:extLst>
              <a:ext uri="{FF2B5EF4-FFF2-40B4-BE49-F238E27FC236}">
                <a16:creationId xmlns:a16="http://schemas.microsoft.com/office/drawing/2014/main" xmlns="" id="{4C8D8D2A-4383-4E3D-BB04-2B2580E3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6" y="4129548"/>
            <a:ext cx="5973097" cy="2728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Ð£ÑÐ¾Ðº Ð¿Ð¾ÑÐ½ÐµÐ¼Ð¾ Ð±ÐµÐ· Ð·ÑÐ¿Ð¸Ð½ÐºÐ¸ Ð· ÐºÐ°Ð»ÑÐ³ÑÐ°ÑÑÑÐ½Ð¾Ñ ÑÐ²Ð¸Ð»Ð¸Ð½ÐºÐ¸"/>
          <p:cNvPicPr>
            <a:picLocks noChangeAspect="1" noChangeArrowheads="1"/>
          </p:cNvPicPr>
          <p:nvPr/>
        </p:nvPicPr>
        <p:blipFill>
          <a:blip r:embed="rId2"/>
          <a:srcRect b="70755"/>
          <a:stretch>
            <a:fillRect/>
          </a:stretch>
        </p:blipFill>
        <p:spPr bwMode="auto">
          <a:xfrm>
            <a:off x="0" y="119065"/>
            <a:ext cx="9144000" cy="297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4098" name="Picture 2" descr="Збірка пісень ВЕСЕЛІ ЗВІРЯТА - чудові українські пісні та музичні мультики  З любов'ю до дітей - YouTube">
            <a:extLst>
              <a:ext uri="{FF2B5EF4-FFF2-40B4-BE49-F238E27FC236}">
                <a16:creationId xmlns:a16="http://schemas.microsoft.com/office/drawing/2014/main" xmlns="" id="{EC1E9E76-90FD-4103-8B8D-9E603526B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4"/>
          <a:stretch/>
        </p:blipFill>
        <p:spPr bwMode="auto">
          <a:xfrm>
            <a:off x="0" y="2872499"/>
            <a:ext cx="9144000" cy="398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 flipV="1">
            <a:off x="1857356" y="431291"/>
            <a:ext cx="357190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flipV="1">
            <a:off x="1855144" y="1189628"/>
            <a:ext cx="359402" cy="2941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724233"/>
            <a:ext cx="9222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62   69   Утвори  нові  числа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0010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Класна     робота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D:\ЯРМАК\17117_html_3e33aa44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78788" y="4122291"/>
            <a:ext cx="4493212" cy="2500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7" descr="D:\ЯРМАК\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8020" y="4357694"/>
            <a:ext cx="326513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16430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аліграфічна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хвилинка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17C6374-FE1F-469F-9E32-DF8DEE89DEA2}"/>
              </a:ext>
            </a:extLst>
          </p:cNvPr>
          <p:cNvSpPr/>
          <p:nvPr/>
        </p:nvSpPr>
        <p:spPr>
          <a:xfrm>
            <a:off x="2425418" y="33013"/>
            <a:ext cx="42931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14 </a:t>
            </a:r>
            <a:r>
              <a:rPr lang="ru-RU" sz="6600" b="1" dirty="0" err="1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травня</a:t>
            </a:r>
            <a:endParaRPr lang="ru-RU" sz="6600" b="1" dirty="0">
              <a:solidFill>
                <a:srgbClr val="2F2F2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2E30720-5C00-441F-90D9-3E43D737D9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3411" y="3882274"/>
            <a:ext cx="3265140" cy="294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14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2533" y="1181099"/>
            <a:ext cx="4164979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rc 3"/>
          <p:cNvSpPr>
            <a:spLocks/>
          </p:cNvSpPr>
          <p:nvPr/>
        </p:nvSpPr>
        <p:spPr bwMode="auto">
          <a:xfrm rot="16800805" flipV="1">
            <a:off x="1233418" y="3044031"/>
            <a:ext cx="3051175" cy="252253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lnTo>
                  <a:pt x="26572" y="42619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rc 4"/>
          <p:cNvSpPr>
            <a:spLocks/>
          </p:cNvSpPr>
          <p:nvPr/>
        </p:nvSpPr>
        <p:spPr bwMode="auto">
          <a:xfrm rot="1274715" flipH="1">
            <a:off x="2045425" y="1106487"/>
            <a:ext cx="2403475" cy="3175000"/>
          </a:xfrm>
          <a:custGeom>
            <a:avLst/>
            <a:gdLst>
              <a:gd name="T0" fmla="*/ 0 w 35921"/>
              <a:gd name="T1" fmla="*/ 2147483647 h 28780"/>
              <a:gd name="T2" fmla="*/ 2147483647 w 35921"/>
              <a:gd name="T3" fmla="*/ 2147483647 h 28780"/>
              <a:gd name="T4" fmla="*/ 2147483647 w 35921"/>
              <a:gd name="T5" fmla="*/ 2147483647 h 287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921" h="28780" fill="none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</a:path>
              <a:path w="35921" h="28780" stroke="0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  <a:lnTo>
                  <a:pt x="14321" y="21600"/>
                </a:lnTo>
                <a:lnTo>
                  <a:pt x="-1" y="5429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3840887" y="746124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92710" y="1187412"/>
            <a:ext cx="4033838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rc 3"/>
          <p:cNvSpPr>
            <a:spLocks/>
          </p:cNvSpPr>
          <p:nvPr/>
        </p:nvSpPr>
        <p:spPr bwMode="auto">
          <a:xfrm rot="901265">
            <a:off x="6592935" y="1232657"/>
            <a:ext cx="2324100" cy="1433512"/>
          </a:xfrm>
          <a:custGeom>
            <a:avLst/>
            <a:gdLst>
              <a:gd name="T0" fmla="*/ 0 w 43055"/>
              <a:gd name="T1" fmla="*/ 2147483647 h 27179"/>
              <a:gd name="T2" fmla="*/ 2147483647 w 43055"/>
              <a:gd name="T3" fmla="*/ 2147483647 h 27179"/>
              <a:gd name="T4" fmla="*/ 2147483647 w 43055"/>
              <a:gd name="T5" fmla="*/ 2147483647 h 27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55" h="27179" fill="none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</a:path>
              <a:path w="43055" h="27179" stroke="0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  <a:lnTo>
                  <a:pt x="21455" y="21600"/>
                </a:lnTo>
                <a:lnTo>
                  <a:pt x="-1" y="19103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437360" y="1945444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6132560" y="2936044"/>
            <a:ext cx="2514600" cy="304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6159548" y="5484774"/>
            <a:ext cx="2667000" cy="469900"/>
          </a:xfrm>
          <a:custGeom>
            <a:avLst/>
            <a:gdLst>
              <a:gd name="T0" fmla="*/ 0 w 1680"/>
              <a:gd name="T1" fmla="*/ 2147483647 h 248"/>
              <a:gd name="T2" fmla="*/ 2147483647 w 1680"/>
              <a:gd name="T3" fmla="*/ 2147483647 h 248"/>
              <a:gd name="T4" fmla="*/ 2147483647 w 1680"/>
              <a:gd name="T5" fmla="*/ 2147483647 h 248"/>
              <a:gd name="T6" fmla="*/ 2147483647 w 1680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0" h="248">
                <a:moveTo>
                  <a:pt x="0" y="240"/>
                </a:moveTo>
                <a:cubicBezTo>
                  <a:pt x="256" y="144"/>
                  <a:pt x="512" y="48"/>
                  <a:pt x="720" y="48"/>
                </a:cubicBezTo>
                <a:cubicBezTo>
                  <a:pt x="928" y="48"/>
                  <a:pt x="1088" y="248"/>
                  <a:pt x="1248" y="240"/>
                </a:cubicBezTo>
                <a:cubicBezTo>
                  <a:pt x="1408" y="232"/>
                  <a:pt x="1608" y="40"/>
                  <a:pt x="168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5653135" y="672269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6132560" y="5831644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xmlns="" id="{8987B8CF-3AA8-4786-92AA-9EBBA660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93317" y="3868013"/>
            <a:ext cx="1701268" cy="278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819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0518E-7 C -0.00799 -0.0185 -0.0158 -0.03677 -0.02257 -0.05065 C -0.02935 -0.06452 -0.0316 -0.07285 -0.04098 -0.08256 C -0.05035 -0.09228 -0.06806 -0.10384 -0.079 -0.1087 C -0.08994 -0.11355 -0.09688 -0.11263 -0.10712 -0.1124 C -0.11737 -0.11216 -0.12952 -0.11055 -0.14098 -0.10685 C -0.15244 -0.10315 -0.16372 -0.09875 -0.17622 -0.08996 C -0.18872 -0.08118 -0.20105 -0.07285 -0.21563 -0.05435 C -0.23021 -0.03585 -0.24879 -0.00694 -0.26355 0.02081 C -0.2783 0.04857 -0.29289 0.07956 -0.30435 0.11263 C -0.3158 0.1457 -0.32466 0.18432 -0.33247 0.2197 C -0.34028 0.25509 -0.34862 0.29371 -0.35087 0.3247 C -0.35313 0.35569 -0.35122 0.37812 -0.34653 0.40541 C -0.34185 0.4327 -0.33421 0.46647 -0.32257 0.48797 C -0.31094 0.50948 -0.2948 0.52243 -0.27622 0.53469 C -0.25764 0.54695 -0.23143 0.56105 -0.21129 0.56105 C -0.19115 0.56105 -0.16928 0.54463 -0.15504 0.53469 C -0.1408 0.52475 -0.13403 0.51364 -0.12535 0.50092 C -0.11667 0.48821 -0.11112 0.47687 -0.10296 0.45791 C -0.0948 0.43895 -0.08143 0.41235 -0.07622 0.38668 C -0.07101 0.36101 -0.06997 0.33141 -0.07188 0.30412 C -0.07379 0.27683 -0.08021 0.24746 -0.08733 0.2234 C -0.09445 0.19935 -0.10157 0.17738 -0.11424 0.15957 C -0.12691 0.14177 -0.14601 0.12465 -0.16355 0.11633 C -0.18108 0.108 -0.20226 0.10615 -0.2198 0.10893 C -0.23733 0.1117 -0.25573 0.12257 -0.2691 0.13321 C -0.28247 0.14385 -0.28855 0.15402 -0.3 0.17276 C -0.31146 0.19149 -0.33178 0.23358 -0.3382 0.24584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22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16 C 0.01319 -0.03215 0.02882 -0.06152 0.04583 -0.08025 C 0.06337 -0.09852 0.08212 -0.108 0.10191 -0.11355 C 0.12188 -0.11702 0.14722 -0.11702 0.16597 -0.11355 C 0.18507 -0.108 0.20208 -0.08881 0.21424 -0.08025 C 0.22622 -0.07077 0.23125 -0.07285 0.23819 -0.05782 C 0.24462 -0.04325 0.2526 -0.01758 0.25399 0.00856 C 0.25625 0.03469 0.2526 0.07169 0.24583 0.09783 C 0.23906 0.12327 0.2526 0.09598 0.21424 0.16466 C 0.175 0.23219 0.05399 0.43987 0.01406 0.50925 C -0.02622 0.57771 -0.02639 0.57007 -0.02622 0.57539 C -0.02483 0.58349 0.00434 0.55111 0.0217 0.54278 C 0.03889 0.53284 0.0592 0.52012 0.07813 0.52012 C 0.09688 0.52012 0.11788 0.53469 0.13403 0.54278 C 0.14965 0.54972 0.15799 0.56799 0.17378 0.56452 C 0.18976 0.56013 0.22049 0.52729 0.22969 0.52012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3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761025SlideId269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604</Words>
  <Application>Microsoft Office PowerPoint</Application>
  <PresentationFormat>Экран (4:3)</PresentationFormat>
  <Paragraphs>115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inherit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36</cp:revision>
  <dcterms:created xsi:type="dcterms:W3CDTF">2021-05-09T15:21:27Z</dcterms:created>
  <dcterms:modified xsi:type="dcterms:W3CDTF">2024-12-17T13:43:18Z</dcterms:modified>
</cp:coreProperties>
</file>